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9a49ad577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9a49ad577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9a49ad577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9a49ad577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9a49ad577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9a49ad577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9a49ad577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9a49ad577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9af303c732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9af303c732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Elements on the right represent existing (FAIR) climate data sources: climate model output and measurements of climate related variables. Aim of the climate use case is to use existing technology (one being Galaxy) to facilitate the combination, evaluation, processing of existing data sources to gain new scientific insight.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Challenges: </a:t>
            </a:r>
            <a:endParaRPr/>
          </a:p>
          <a:p>
            <a:pPr indent="-298450" lvl="0" marL="457200" rtl="0" algn="l">
              <a:spcBef>
                <a:spcPts val="0"/>
              </a:spcBef>
              <a:spcAft>
                <a:spcPts val="0"/>
              </a:spcAft>
              <a:buSzPts val="1100"/>
              <a:buChar char="-"/>
            </a:pPr>
            <a:r>
              <a:rPr lang="en"/>
              <a:t>Climate model output: (very) large volume. Outside of the large international modeling projects (CMIP, CORDEX), climate model output is commonly not FAIR.</a:t>
            </a:r>
            <a:endParaRPr/>
          </a:p>
          <a:p>
            <a:pPr indent="-298450" lvl="0" marL="457200" rtl="0" algn="l">
              <a:spcBef>
                <a:spcPts val="0"/>
              </a:spcBef>
              <a:spcAft>
                <a:spcPts val="0"/>
              </a:spcAft>
              <a:buClr>
                <a:schemeClr val="dk1"/>
              </a:buClr>
              <a:buSzPts val="1100"/>
              <a:buChar char="-"/>
            </a:pPr>
            <a:r>
              <a:rPr lang="en">
                <a:solidFill>
                  <a:schemeClr val="dk1"/>
                </a:solidFill>
              </a:rPr>
              <a:t>M</a:t>
            </a:r>
            <a:r>
              <a:rPr lang="en">
                <a:solidFill>
                  <a:schemeClr val="dk1"/>
                </a:solidFill>
              </a:rPr>
              <a:t>easurements of climate related variables: Held in widely dispersed databases, not easily findable.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It is common for researchers to use ad hoc solutions to the problem of processing climate data ie. these workflows are not (easily) reproducible, sharable or FAIR.</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9af303c732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9af303c732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9af303c732_2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9af303c732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9af303c732_2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9af303c732_2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9a49ad577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9a49ad577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b2find.eudat.eu/dataset?groups=slk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50">
                <a:highlight>
                  <a:srgbClr val="FFFFFF"/>
                </a:highlight>
              </a:rPr>
              <a:t>Open Research Across Borders</a:t>
            </a:r>
            <a:endParaRPr sz="7200"/>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Challenges</a:t>
            </a:r>
            <a:endParaRPr/>
          </a:p>
        </p:txBody>
      </p:sp>
      <p:sp>
        <p:nvSpPr>
          <p:cNvPr id="61" name="Google Shape;61;p14"/>
          <p:cNvSpPr txBox="1"/>
          <p:nvPr>
            <p:ph idx="1" type="body"/>
          </p:nvPr>
        </p:nvSpPr>
        <p:spPr>
          <a:xfrm>
            <a:off x="311700" y="1152475"/>
            <a:ext cx="8520600" cy="37770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Open research needs:</a:t>
            </a:r>
            <a:endParaRPr sz="2400"/>
          </a:p>
          <a:p>
            <a:pPr indent="-355600" lvl="1" marL="914400" rtl="0" algn="l">
              <a:spcBef>
                <a:spcPts val="0"/>
              </a:spcBef>
              <a:spcAft>
                <a:spcPts val="0"/>
              </a:spcAft>
              <a:buSzPts val="2000"/>
              <a:buChar char="○"/>
            </a:pPr>
            <a:r>
              <a:rPr lang="en" sz="2000"/>
              <a:t>To be able to find interesting data,</a:t>
            </a:r>
            <a:endParaRPr sz="2000"/>
          </a:p>
          <a:p>
            <a:pPr indent="-355600" lvl="1" marL="914400" rtl="0" algn="l">
              <a:spcBef>
                <a:spcPts val="0"/>
              </a:spcBef>
              <a:spcAft>
                <a:spcPts val="0"/>
              </a:spcAft>
              <a:buSzPts val="2000"/>
              <a:buChar char="○"/>
            </a:pPr>
            <a:r>
              <a:rPr lang="en" sz="2000"/>
              <a:t>Move the data to convenient locations,</a:t>
            </a:r>
            <a:endParaRPr sz="2000"/>
          </a:p>
          <a:p>
            <a:pPr indent="-355600" lvl="1" marL="914400" rtl="0" algn="l">
              <a:spcBef>
                <a:spcPts val="0"/>
              </a:spcBef>
              <a:spcAft>
                <a:spcPts val="0"/>
              </a:spcAft>
              <a:buSzPts val="2000"/>
              <a:buChar char="○"/>
            </a:pPr>
            <a:r>
              <a:rPr lang="en" sz="2000"/>
              <a:t>Process the data and publish the findings</a:t>
            </a:r>
            <a:endParaRPr sz="2000"/>
          </a:p>
          <a:p>
            <a:pPr indent="-355600" lvl="0" marL="457200" rtl="0" algn="l">
              <a:spcBef>
                <a:spcPts val="0"/>
              </a:spcBef>
              <a:spcAft>
                <a:spcPts val="0"/>
              </a:spcAft>
              <a:buSzPts val="2000"/>
              <a:buChar char="●"/>
            </a:pPr>
            <a:r>
              <a:rPr lang="en" sz="2000"/>
              <a:t>Can we securely share sensitive data to:</a:t>
            </a:r>
            <a:endParaRPr sz="2000"/>
          </a:p>
          <a:p>
            <a:pPr indent="-355600" lvl="1" marL="914400" rtl="0" algn="l">
              <a:spcBef>
                <a:spcPts val="0"/>
              </a:spcBef>
              <a:spcAft>
                <a:spcPts val="0"/>
              </a:spcAft>
              <a:buSzPts val="2000"/>
              <a:buChar char="○"/>
            </a:pPr>
            <a:r>
              <a:rPr lang="en" sz="2000"/>
              <a:t>Pool expertise to address common problems</a:t>
            </a:r>
            <a:endParaRPr sz="2000"/>
          </a:p>
          <a:p>
            <a:pPr indent="-355600" lvl="0" marL="457200" rtl="0" algn="l">
              <a:spcBef>
                <a:spcPts val="0"/>
              </a:spcBef>
              <a:spcAft>
                <a:spcPts val="0"/>
              </a:spcAft>
              <a:buSzPts val="2000"/>
              <a:buChar char="●"/>
            </a:pPr>
            <a:r>
              <a:rPr lang="en" sz="2000"/>
              <a:t>Try to make use of existing EOSC services and identify missing services.</a:t>
            </a:r>
            <a:endParaRPr sz="2000"/>
          </a:p>
          <a:p>
            <a:pPr indent="-355600" lvl="0" marL="457200" rtl="0" algn="l">
              <a:spcBef>
                <a:spcPts val="0"/>
              </a:spcBef>
              <a:spcAft>
                <a:spcPts val="0"/>
              </a:spcAft>
              <a:buSzPts val="2000"/>
              <a:buChar char="●"/>
            </a:pPr>
            <a:r>
              <a:rPr lang="en" sz="2000"/>
              <a:t>Community engagement in Nordic and Baltic big computing users: Climate, Natural Language Processing, Biodiversity.</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Making Research Data findable</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Use case: Making archeological data (Danish </a:t>
            </a:r>
            <a:r>
              <a:rPr i="1" lang="en"/>
              <a:t>Fund og Fortidsminder</a:t>
            </a:r>
            <a:r>
              <a:rPr lang="en"/>
              <a:t>) discoverable through B2FIND</a:t>
            </a:r>
            <a:endParaRPr/>
          </a:p>
          <a:p>
            <a:pPr indent="-317500" lvl="1" marL="914400" rtl="0" algn="l">
              <a:spcBef>
                <a:spcPts val="0"/>
              </a:spcBef>
              <a:spcAft>
                <a:spcPts val="0"/>
              </a:spcAft>
              <a:buSzPts val="1400"/>
              <a:buChar char="○"/>
            </a:pPr>
            <a:r>
              <a:rPr lang="en"/>
              <a:t>Harvesting and displaying metadata for archeological sites and findings</a:t>
            </a:r>
            <a:endParaRPr/>
          </a:p>
          <a:p>
            <a:pPr indent="-342900" lvl="0" marL="457200" rtl="0" algn="l">
              <a:spcBef>
                <a:spcPts val="0"/>
              </a:spcBef>
              <a:spcAft>
                <a:spcPts val="0"/>
              </a:spcAft>
              <a:buSzPts val="1800"/>
              <a:buChar char="●"/>
            </a:pPr>
            <a:r>
              <a:rPr lang="en"/>
              <a:t>Showcase: </a:t>
            </a:r>
            <a:r>
              <a:rPr lang="en" u="sng">
                <a:solidFill>
                  <a:schemeClr val="hlink"/>
                </a:solidFill>
                <a:hlinkClick r:id="rId3"/>
              </a:rPr>
              <a:t>http://b2find.eudat.eu/dataset?groups=slks</a:t>
            </a:r>
            <a:r>
              <a:rPr lang="en"/>
              <a:t> </a:t>
            </a:r>
            <a:endParaRPr/>
          </a:p>
          <a:p>
            <a:pPr indent="-342900" lvl="0" marL="457200" rtl="0" algn="l">
              <a:spcBef>
                <a:spcPts val="0"/>
              </a:spcBef>
              <a:spcAft>
                <a:spcPts val="0"/>
              </a:spcAft>
              <a:buSzPts val="1800"/>
              <a:buChar char="●"/>
            </a:pPr>
            <a:r>
              <a:rPr lang="en"/>
              <a:t>Assessment of scientific value</a:t>
            </a:r>
            <a:endParaRPr/>
          </a:p>
          <a:p>
            <a:pPr indent="-317500" lvl="1" marL="914400" rtl="0" algn="l">
              <a:spcBef>
                <a:spcPts val="0"/>
              </a:spcBef>
              <a:spcAft>
                <a:spcPts val="0"/>
              </a:spcAft>
              <a:buSzPts val="1400"/>
              <a:buChar char="○"/>
            </a:pPr>
            <a:r>
              <a:rPr lang="en"/>
              <a:t>What data is this, is it useful, who will use it?</a:t>
            </a:r>
            <a:endParaRPr/>
          </a:p>
          <a:p>
            <a:pPr indent="-317500" lvl="1" marL="914400" rtl="0" algn="l">
              <a:spcBef>
                <a:spcPts val="0"/>
              </a:spcBef>
              <a:spcAft>
                <a:spcPts val="0"/>
              </a:spcAft>
              <a:buSzPts val="1400"/>
              <a:buChar char="○"/>
            </a:pPr>
            <a:r>
              <a:rPr lang="en"/>
              <a:t>Assistance from external experts</a:t>
            </a:r>
            <a:endParaRPr/>
          </a:p>
          <a:p>
            <a:pPr indent="-317500" lvl="1" marL="914400" rtl="0" algn="l">
              <a:spcBef>
                <a:spcPts val="0"/>
              </a:spcBef>
              <a:spcAft>
                <a:spcPts val="0"/>
              </a:spcAft>
              <a:buSzPts val="1400"/>
              <a:buChar char="○"/>
            </a:pPr>
            <a:r>
              <a:rPr lang="en"/>
              <a:t>How FAIR is this data? Using FAIR evaluator tool</a:t>
            </a:r>
            <a:endParaRPr/>
          </a:p>
          <a:p>
            <a:pPr indent="-317500" lvl="1" marL="914400" rtl="0" algn="l">
              <a:spcBef>
                <a:spcPts val="0"/>
              </a:spcBef>
              <a:spcAft>
                <a:spcPts val="0"/>
              </a:spcAft>
              <a:buSzPts val="1400"/>
              <a:buChar char="○"/>
            </a:pPr>
            <a:r>
              <a:rPr lang="en"/>
              <a:t>Possible adjustments to harvesting strategy</a:t>
            </a:r>
            <a:endParaRPr/>
          </a:p>
          <a:p>
            <a:pPr indent="-342900" lvl="0" marL="457200" rtl="0" algn="l">
              <a:spcBef>
                <a:spcPts val="0"/>
              </a:spcBef>
              <a:spcAft>
                <a:spcPts val="0"/>
              </a:spcAft>
              <a:buSzPts val="1800"/>
              <a:buChar char="●"/>
            </a:pPr>
            <a:r>
              <a:rPr lang="en"/>
              <a:t>Plans to extend with other Nordic archeological data and possibly other repositories (national and/or discipline specific)</a:t>
            </a:r>
            <a:endParaRPr/>
          </a:p>
          <a:p>
            <a:pPr indent="-317500" lvl="1" marL="914400" rtl="0" algn="l">
              <a:spcBef>
                <a:spcPts val="0"/>
              </a:spcBef>
              <a:spcAft>
                <a:spcPts val="0"/>
              </a:spcAft>
              <a:buSzPts val="1400"/>
              <a:buChar char="○"/>
            </a:pPr>
            <a:r>
              <a:rPr lang="en"/>
              <a:t>Vision for Nordic archeological data infrastructure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Cross-border computing</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Describe the packaging for NLPL and what it solves</a:t>
            </a:r>
            <a:endParaRPr/>
          </a:p>
          <a:p>
            <a:pPr indent="-342900" lvl="0" marL="457200" rtl="0" algn="l">
              <a:spcBef>
                <a:spcPts val="0"/>
              </a:spcBef>
              <a:spcAft>
                <a:spcPts val="0"/>
              </a:spcAft>
              <a:buSzPts val="1800"/>
              <a:buChar char="●"/>
            </a:pPr>
            <a:r>
              <a:rPr lang="en"/>
              <a:t>Describe the problem with portals and HPC and the efforts with Puhuri to address these problems</a:t>
            </a:r>
            <a:endParaRPr/>
          </a:p>
          <a:p>
            <a:pPr indent="-342900" lvl="0" marL="457200" rtl="0" algn="l">
              <a:spcBef>
                <a:spcPts val="0"/>
              </a:spcBef>
              <a:spcAft>
                <a:spcPts val="0"/>
              </a:spcAft>
              <a:buSzPts val="1800"/>
              <a:buChar char="●"/>
            </a:pPr>
            <a:r>
              <a:rPr lang="en"/>
              <a:t>Describe collaboration between EOSC-life and EOSC-Nordic on Galaxy use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Managing Data</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Cover data management plans, cross-border data access and workflow management.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p:nvPr/>
        </p:nvSpPr>
        <p:spPr>
          <a:xfrm>
            <a:off x="4741925" y="2228700"/>
            <a:ext cx="1248600" cy="474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Orchestrator</a:t>
            </a:r>
            <a:endParaRPr/>
          </a:p>
        </p:txBody>
      </p:sp>
      <p:sp>
        <p:nvSpPr>
          <p:cNvPr id="85" name="Google Shape;85;p18"/>
          <p:cNvSpPr/>
          <p:nvPr/>
        </p:nvSpPr>
        <p:spPr>
          <a:xfrm>
            <a:off x="2128925" y="1006588"/>
            <a:ext cx="1003700" cy="711275"/>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Storage 1</a:t>
            </a:r>
            <a:endParaRPr/>
          </a:p>
        </p:txBody>
      </p:sp>
      <p:sp>
        <p:nvSpPr>
          <p:cNvPr id="86" name="Google Shape;86;p18"/>
          <p:cNvSpPr/>
          <p:nvPr/>
        </p:nvSpPr>
        <p:spPr>
          <a:xfrm>
            <a:off x="2070650" y="3749125"/>
            <a:ext cx="1003700" cy="711275"/>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Storage 2</a:t>
            </a:r>
            <a:endParaRPr/>
          </a:p>
        </p:txBody>
      </p:sp>
      <p:sp>
        <p:nvSpPr>
          <p:cNvPr id="87" name="Google Shape;87;p18"/>
          <p:cNvSpPr/>
          <p:nvPr/>
        </p:nvSpPr>
        <p:spPr>
          <a:xfrm>
            <a:off x="7009550" y="14298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8"/>
          <p:cNvSpPr/>
          <p:nvPr/>
        </p:nvSpPr>
        <p:spPr>
          <a:xfrm>
            <a:off x="7161950" y="15822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8"/>
          <p:cNvSpPr/>
          <p:nvPr/>
        </p:nvSpPr>
        <p:spPr>
          <a:xfrm>
            <a:off x="7314350" y="17346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8"/>
          <p:cNvSpPr/>
          <p:nvPr/>
        </p:nvSpPr>
        <p:spPr>
          <a:xfrm>
            <a:off x="7466750" y="18870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8"/>
          <p:cNvSpPr/>
          <p:nvPr/>
        </p:nvSpPr>
        <p:spPr>
          <a:xfrm>
            <a:off x="7619150" y="20394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Comp</a:t>
            </a:r>
            <a:endParaRPr/>
          </a:p>
        </p:txBody>
      </p:sp>
      <p:cxnSp>
        <p:nvCxnSpPr>
          <p:cNvPr id="92" name="Google Shape;92;p18"/>
          <p:cNvCxnSpPr/>
          <p:nvPr/>
        </p:nvCxnSpPr>
        <p:spPr>
          <a:xfrm>
            <a:off x="3192900" y="1383050"/>
            <a:ext cx="1462200" cy="829800"/>
          </a:xfrm>
          <a:prstGeom prst="straightConnector1">
            <a:avLst/>
          </a:prstGeom>
          <a:noFill/>
          <a:ln cap="flat" cmpd="sng" w="9525">
            <a:solidFill>
              <a:schemeClr val="dk2"/>
            </a:solidFill>
            <a:prstDash val="solid"/>
            <a:round/>
            <a:headEnd len="med" w="med" type="none"/>
            <a:tailEnd len="med" w="med" type="triangle"/>
          </a:ln>
        </p:spPr>
      </p:cxnSp>
      <p:cxnSp>
        <p:nvCxnSpPr>
          <p:cNvPr id="93" name="Google Shape;93;p18"/>
          <p:cNvCxnSpPr/>
          <p:nvPr/>
        </p:nvCxnSpPr>
        <p:spPr>
          <a:xfrm flipH="1" rot="10800000">
            <a:off x="3177075" y="2758225"/>
            <a:ext cx="1501500" cy="1011600"/>
          </a:xfrm>
          <a:prstGeom prst="straightConnector1">
            <a:avLst/>
          </a:prstGeom>
          <a:noFill/>
          <a:ln cap="flat" cmpd="sng" w="9525">
            <a:solidFill>
              <a:schemeClr val="dk2"/>
            </a:solidFill>
            <a:prstDash val="solid"/>
            <a:round/>
            <a:headEnd len="med" w="med" type="none"/>
            <a:tailEnd len="med" w="med" type="triangle"/>
          </a:ln>
        </p:spPr>
      </p:cxnSp>
      <p:cxnSp>
        <p:nvCxnSpPr>
          <p:cNvPr id="94" name="Google Shape;94;p18"/>
          <p:cNvCxnSpPr>
            <a:stCxn id="84" idx="3"/>
          </p:cNvCxnSpPr>
          <p:nvPr/>
        </p:nvCxnSpPr>
        <p:spPr>
          <a:xfrm flipH="1" rot="10800000">
            <a:off x="5990525" y="2212650"/>
            <a:ext cx="1185600" cy="253200"/>
          </a:xfrm>
          <a:prstGeom prst="straightConnector1">
            <a:avLst/>
          </a:prstGeom>
          <a:noFill/>
          <a:ln cap="flat" cmpd="sng" w="9525">
            <a:solidFill>
              <a:schemeClr val="dk2"/>
            </a:solidFill>
            <a:prstDash val="solid"/>
            <a:round/>
            <a:headEnd len="med" w="med" type="none"/>
            <a:tailEnd len="med" w="med" type="triangle"/>
          </a:ln>
        </p:spPr>
      </p:cxnSp>
      <p:sp>
        <p:nvSpPr>
          <p:cNvPr id="95" name="Google Shape;95;p18"/>
          <p:cNvSpPr/>
          <p:nvPr/>
        </p:nvSpPr>
        <p:spPr>
          <a:xfrm>
            <a:off x="227750" y="5154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8"/>
          <p:cNvSpPr/>
          <p:nvPr/>
        </p:nvSpPr>
        <p:spPr>
          <a:xfrm>
            <a:off x="380150" y="6678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8"/>
          <p:cNvSpPr/>
          <p:nvPr/>
        </p:nvSpPr>
        <p:spPr>
          <a:xfrm>
            <a:off x="532550" y="8202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8"/>
          <p:cNvSpPr/>
          <p:nvPr/>
        </p:nvSpPr>
        <p:spPr>
          <a:xfrm>
            <a:off x="684950" y="9726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8"/>
          <p:cNvSpPr/>
          <p:nvPr/>
        </p:nvSpPr>
        <p:spPr>
          <a:xfrm>
            <a:off x="837350" y="11250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Comp</a:t>
            </a:r>
            <a:endParaRPr/>
          </a:p>
        </p:txBody>
      </p:sp>
      <p:cxnSp>
        <p:nvCxnSpPr>
          <p:cNvPr id="100" name="Google Shape;100;p18"/>
          <p:cNvCxnSpPr/>
          <p:nvPr/>
        </p:nvCxnSpPr>
        <p:spPr>
          <a:xfrm>
            <a:off x="1477900" y="956275"/>
            <a:ext cx="584700" cy="174000"/>
          </a:xfrm>
          <a:prstGeom prst="straightConnector1">
            <a:avLst/>
          </a:prstGeom>
          <a:noFill/>
          <a:ln cap="flat" cmpd="sng" w="9525">
            <a:solidFill>
              <a:schemeClr val="dk2"/>
            </a:solidFill>
            <a:prstDash val="solid"/>
            <a:round/>
            <a:headEnd len="med" w="med" type="none"/>
            <a:tailEnd len="med" w="med" type="triangle"/>
          </a:ln>
        </p:spPr>
      </p:cxnSp>
      <p:sp>
        <p:nvSpPr>
          <p:cNvPr id="101" name="Google Shape;101;p18"/>
          <p:cNvSpPr/>
          <p:nvPr/>
        </p:nvSpPr>
        <p:spPr>
          <a:xfrm>
            <a:off x="258575" y="3913725"/>
            <a:ext cx="584700" cy="41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Expt</a:t>
            </a:r>
            <a:endParaRPr/>
          </a:p>
        </p:txBody>
      </p:sp>
      <p:sp>
        <p:nvSpPr>
          <p:cNvPr id="102" name="Google Shape;102;p18"/>
          <p:cNvSpPr/>
          <p:nvPr/>
        </p:nvSpPr>
        <p:spPr>
          <a:xfrm>
            <a:off x="410975" y="4066125"/>
            <a:ext cx="584700" cy="41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Expt</a:t>
            </a:r>
            <a:endParaRPr/>
          </a:p>
        </p:txBody>
      </p:sp>
      <p:sp>
        <p:nvSpPr>
          <p:cNvPr id="103" name="Google Shape;103;p18"/>
          <p:cNvSpPr/>
          <p:nvPr/>
        </p:nvSpPr>
        <p:spPr>
          <a:xfrm>
            <a:off x="563375" y="4218525"/>
            <a:ext cx="584700" cy="41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Expt</a:t>
            </a:r>
            <a:endParaRPr/>
          </a:p>
        </p:txBody>
      </p:sp>
      <p:sp>
        <p:nvSpPr>
          <p:cNvPr id="104" name="Google Shape;104;p18"/>
          <p:cNvSpPr/>
          <p:nvPr/>
        </p:nvSpPr>
        <p:spPr>
          <a:xfrm>
            <a:off x="715775" y="4370925"/>
            <a:ext cx="584700" cy="41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Expt</a:t>
            </a:r>
            <a:endParaRPr/>
          </a:p>
        </p:txBody>
      </p:sp>
      <p:cxnSp>
        <p:nvCxnSpPr>
          <p:cNvPr id="105" name="Google Shape;105;p18"/>
          <p:cNvCxnSpPr/>
          <p:nvPr/>
        </p:nvCxnSpPr>
        <p:spPr>
          <a:xfrm flipH="1" rot="10800000">
            <a:off x="1319825" y="4180925"/>
            <a:ext cx="616500" cy="552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p:nvPr/>
        </p:nvSpPr>
        <p:spPr>
          <a:xfrm>
            <a:off x="3960300" y="1635825"/>
            <a:ext cx="2323500" cy="1533300"/>
          </a:xfrm>
          <a:prstGeom prst="rect">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9"/>
          <p:cNvSpPr/>
          <p:nvPr/>
        </p:nvSpPr>
        <p:spPr>
          <a:xfrm>
            <a:off x="6703500" y="1178625"/>
            <a:ext cx="1866300" cy="1533300"/>
          </a:xfrm>
          <a:prstGeom prst="rect">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9"/>
          <p:cNvSpPr/>
          <p:nvPr/>
        </p:nvSpPr>
        <p:spPr>
          <a:xfrm>
            <a:off x="-2100" y="264225"/>
            <a:ext cx="1501500" cy="1533300"/>
          </a:xfrm>
          <a:prstGeom prst="rect">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9"/>
          <p:cNvSpPr/>
          <p:nvPr/>
        </p:nvSpPr>
        <p:spPr>
          <a:xfrm>
            <a:off x="4410600" y="2324600"/>
            <a:ext cx="1244700" cy="3792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Orchestrator</a:t>
            </a:r>
            <a:endParaRPr/>
          </a:p>
        </p:txBody>
      </p:sp>
      <p:sp>
        <p:nvSpPr>
          <p:cNvPr id="114" name="Google Shape;114;p19"/>
          <p:cNvSpPr/>
          <p:nvPr/>
        </p:nvSpPr>
        <p:spPr>
          <a:xfrm>
            <a:off x="2070650" y="853525"/>
            <a:ext cx="1003700" cy="711275"/>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Storage 1</a:t>
            </a:r>
            <a:endParaRPr/>
          </a:p>
        </p:txBody>
      </p:sp>
      <p:sp>
        <p:nvSpPr>
          <p:cNvPr id="115" name="Google Shape;115;p19"/>
          <p:cNvSpPr/>
          <p:nvPr/>
        </p:nvSpPr>
        <p:spPr>
          <a:xfrm>
            <a:off x="2070650" y="3749125"/>
            <a:ext cx="1003700" cy="711275"/>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Storage 2</a:t>
            </a:r>
            <a:endParaRPr/>
          </a:p>
        </p:txBody>
      </p:sp>
      <p:sp>
        <p:nvSpPr>
          <p:cNvPr id="116" name="Google Shape;116;p19"/>
          <p:cNvSpPr/>
          <p:nvPr/>
        </p:nvSpPr>
        <p:spPr>
          <a:xfrm>
            <a:off x="7009550" y="14298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9"/>
          <p:cNvSpPr/>
          <p:nvPr/>
        </p:nvSpPr>
        <p:spPr>
          <a:xfrm>
            <a:off x="7161950" y="15822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a:off x="7314350" y="17346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p:nvPr/>
        </p:nvSpPr>
        <p:spPr>
          <a:xfrm>
            <a:off x="7466750" y="18870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p:nvPr/>
        </p:nvSpPr>
        <p:spPr>
          <a:xfrm>
            <a:off x="7619150" y="20394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Comp</a:t>
            </a:r>
            <a:endParaRPr/>
          </a:p>
        </p:txBody>
      </p:sp>
      <p:cxnSp>
        <p:nvCxnSpPr>
          <p:cNvPr id="121" name="Google Shape;121;p19"/>
          <p:cNvCxnSpPr/>
          <p:nvPr/>
        </p:nvCxnSpPr>
        <p:spPr>
          <a:xfrm>
            <a:off x="3192900" y="1383050"/>
            <a:ext cx="1462200" cy="829800"/>
          </a:xfrm>
          <a:prstGeom prst="straightConnector1">
            <a:avLst/>
          </a:prstGeom>
          <a:noFill/>
          <a:ln cap="flat" cmpd="sng" w="9525">
            <a:solidFill>
              <a:schemeClr val="dk2"/>
            </a:solidFill>
            <a:prstDash val="solid"/>
            <a:round/>
            <a:headEnd len="med" w="med" type="none"/>
            <a:tailEnd len="med" w="med" type="triangle"/>
          </a:ln>
        </p:spPr>
      </p:cxnSp>
      <p:cxnSp>
        <p:nvCxnSpPr>
          <p:cNvPr id="122" name="Google Shape;122;p19"/>
          <p:cNvCxnSpPr/>
          <p:nvPr/>
        </p:nvCxnSpPr>
        <p:spPr>
          <a:xfrm flipH="1" rot="10800000">
            <a:off x="3177075" y="2758225"/>
            <a:ext cx="1501500" cy="1011600"/>
          </a:xfrm>
          <a:prstGeom prst="straightConnector1">
            <a:avLst/>
          </a:prstGeom>
          <a:noFill/>
          <a:ln cap="flat" cmpd="sng" w="9525">
            <a:solidFill>
              <a:schemeClr val="dk2"/>
            </a:solidFill>
            <a:prstDash val="solid"/>
            <a:round/>
            <a:headEnd len="med" w="med" type="none"/>
            <a:tailEnd len="med" w="med" type="triangle"/>
          </a:ln>
        </p:spPr>
      </p:cxnSp>
      <p:cxnSp>
        <p:nvCxnSpPr>
          <p:cNvPr id="123" name="Google Shape;123;p19"/>
          <p:cNvCxnSpPr/>
          <p:nvPr/>
        </p:nvCxnSpPr>
        <p:spPr>
          <a:xfrm flipH="1" rot="10800000">
            <a:off x="5706100" y="2212775"/>
            <a:ext cx="1470000" cy="221400"/>
          </a:xfrm>
          <a:prstGeom prst="straightConnector1">
            <a:avLst/>
          </a:prstGeom>
          <a:noFill/>
          <a:ln cap="flat" cmpd="sng" w="9525">
            <a:solidFill>
              <a:schemeClr val="dk2"/>
            </a:solidFill>
            <a:prstDash val="solid"/>
            <a:round/>
            <a:headEnd len="med" w="med" type="none"/>
            <a:tailEnd len="med" w="med" type="triangle"/>
          </a:ln>
        </p:spPr>
      </p:cxnSp>
      <p:sp>
        <p:nvSpPr>
          <p:cNvPr id="124" name="Google Shape;124;p19"/>
          <p:cNvSpPr/>
          <p:nvPr/>
        </p:nvSpPr>
        <p:spPr>
          <a:xfrm>
            <a:off x="1217100" y="569025"/>
            <a:ext cx="2323500" cy="1533300"/>
          </a:xfrm>
          <a:prstGeom prst="rect">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p:nvPr/>
        </p:nvSpPr>
        <p:spPr>
          <a:xfrm>
            <a:off x="1217100" y="3464625"/>
            <a:ext cx="2323500" cy="1533300"/>
          </a:xfrm>
          <a:prstGeom prst="rect">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9"/>
          <p:cNvSpPr txBox="1"/>
          <p:nvPr/>
        </p:nvSpPr>
        <p:spPr>
          <a:xfrm>
            <a:off x="1172375" y="530100"/>
            <a:ext cx="1003800" cy="4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Country A</a:t>
            </a:r>
            <a:endParaRPr/>
          </a:p>
        </p:txBody>
      </p:sp>
      <p:sp>
        <p:nvSpPr>
          <p:cNvPr id="127" name="Google Shape;127;p19"/>
          <p:cNvSpPr txBox="1"/>
          <p:nvPr/>
        </p:nvSpPr>
        <p:spPr>
          <a:xfrm>
            <a:off x="1172375" y="3425700"/>
            <a:ext cx="1003800" cy="4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Country B</a:t>
            </a:r>
            <a:endParaRPr/>
          </a:p>
        </p:txBody>
      </p:sp>
      <p:sp>
        <p:nvSpPr>
          <p:cNvPr id="128" name="Google Shape;128;p19"/>
          <p:cNvSpPr txBox="1"/>
          <p:nvPr/>
        </p:nvSpPr>
        <p:spPr>
          <a:xfrm>
            <a:off x="4525175" y="1596900"/>
            <a:ext cx="1003800" cy="4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Country C</a:t>
            </a:r>
            <a:endParaRPr/>
          </a:p>
        </p:txBody>
      </p:sp>
      <p:sp>
        <p:nvSpPr>
          <p:cNvPr id="129" name="Google Shape;129;p19"/>
          <p:cNvSpPr txBox="1"/>
          <p:nvPr/>
        </p:nvSpPr>
        <p:spPr>
          <a:xfrm>
            <a:off x="7573175" y="1063500"/>
            <a:ext cx="1003800" cy="4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Country D</a:t>
            </a:r>
            <a:endParaRPr/>
          </a:p>
        </p:txBody>
      </p:sp>
      <p:sp>
        <p:nvSpPr>
          <p:cNvPr id="130" name="Google Shape;130;p19"/>
          <p:cNvSpPr txBox="1"/>
          <p:nvPr/>
        </p:nvSpPr>
        <p:spPr>
          <a:xfrm>
            <a:off x="3845400" y="1195663"/>
            <a:ext cx="608400" cy="33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AAI?</a:t>
            </a:r>
            <a:endParaRPr/>
          </a:p>
        </p:txBody>
      </p:sp>
      <p:sp>
        <p:nvSpPr>
          <p:cNvPr id="131" name="Google Shape;131;p19"/>
          <p:cNvSpPr txBox="1"/>
          <p:nvPr/>
        </p:nvSpPr>
        <p:spPr>
          <a:xfrm>
            <a:off x="3693000" y="3329275"/>
            <a:ext cx="1130100" cy="33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Workflows?</a:t>
            </a:r>
            <a:endParaRPr/>
          </a:p>
        </p:txBody>
      </p:sp>
      <p:sp>
        <p:nvSpPr>
          <p:cNvPr id="132" name="Google Shape;132;p19"/>
          <p:cNvSpPr txBox="1"/>
          <p:nvPr/>
        </p:nvSpPr>
        <p:spPr>
          <a:xfrm>
            <a:off x="3189200" y="2398200"/>
            <a:ext cx="1130100" cy="379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Discovery?</a:t>
            </a:r>
            <a:endParaRPr/>
          </a:p>
        </p:txBody>
      </p:sp>
      <p:sp>
        <p:nvSpPr>
          <p:cNvPr id="133" name="Google Shape;133;p19"/>
          <p:cNvSpPr txBox="1"/>
          <p:nvPr/>
        </p:nvSpPr>
        <p:spPr>
          <a:xfrm>
            <a:off x="5571725" y="1195675"/>
            <a:ext cx="1003800" cy="379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Access?</a:t>
            </a:r>
            <a:endParaRPr/>
          </a:p>
        </p:txBody>
      </p:sp>
      <p:sp>
        <p:nvSpPr>
          <p:cNvPr id="134" name="Google Shape;134;p19"/>
          <p:cNvSpPr txBox="1"/>
          <p:nvPr/>
        </p:nvSpPr>
        <p:spPr>
          <a:xfrm>
            <a:off x="5706100" y="2963700"/>
            <a:ext cx="1244700" cy="33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Monitoring?</a:t>
            </a:r>
            <a:endParaRPr/>
          </a:p>
        </p:txBody>
      </p:sp>
      <p:sp>
        <p:nvSpPr>
          <p:cNvPr id="135" name="Google Shape;135;p19"/>
          <p:cNvSpPr txBox="1"/>
          <p:nvPr/>
        </p:nvSpPr>
        <p:spPr>
          <a:xfrm>
            <a:off x="5058050" y="3524825"/>
            <a:ext cx="1607100" cy="379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Reproducibility?</a:t>
            </a:r>
            <a:endParaRPr/>
          </a:p>
        </p:txBody>
      </p:sp>
      <p:sp>
        <p:nvSpPr>
          <p:cNvPr id="136" name="Google Shape;136;p19"/>
          <p:cNvSpPr txBox="1"/>
          <p:nvPr/>
        </p:nvSpPr>
        <p:spPr>
          <a:xfrm>
            <a:off x="5915788" y="2434175"/>
            <a:ext cx="1359300" cy="379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Deployment?</a:t>
            </a:r>
            <a:endParaRPr/>
          </a:p>
        </p:txBody>
      </p:sp>
      <p:sp>
        <p:nvSpPr>
          <p:cNvPr id="137" name="Google Shape;137;p19"/>
          <p:cNvSpPr/>
          <p:nvPr/>
        </p:nvSpPr>
        <p:spPr>
          <a:xfrm>
            <a:off x="6715950" y="4101750"/>
            <a:ext cx="2189100" cy="896100"/>
          </a:xfrm>
          <a:prstGeom prst="horizontalScroll">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Data Management Plan</a:t>
            </a:r>
            <a:endParaRPr/>
          </a:p>
        </p:txBody>
      </p:sp>
      <p:sp>
        <p:nvSpPr>
          <p:cNvPr id="138" name="Google Shape;138;p19"/>
          <p:cNvSpPr/>
          <p:nvPr/>
        </p:nvSpPr>
        <p:spPr>
          <a:xfrm rot="1763752">
            <a:off x="6842996" y="3382108"/>
            <a:ext cx="1130101" cy="640069"/>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txBox="1"/>
          <p:nvPr/>
        </p:nvSpPr>
        <p:spPr>
          <a:xfrm>
            <a:off x="4633413" y="1195675"/>
            <a:ext cx="758700" cy="379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Policy?</a:t>
            </a:r>
            <a:endParaRPr/>
          </a:p>
        </p:txBody>
      </p:sp>
      <p:sp>
        <p:nvSpPr>
          <p:cNvPr id="140" name="Google Shape;140;p19"/>
          <p:cNvSpPr/>
          <p:nvPr/>
        </p:nvSpPr>
        <p:spPr>
          <a:xfrm>
            <a:off x="106175" y="3913725"/>
            <a:ext cx="584700" cy="41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Expt</a:t>
            </a:r>
            <a:endParaRPr/>
          </a:p>
        </p:txBody>
      </p:sp>
      <p:sp>
        <p:nvSpPr>
          <p:cNvPr id="141" name="Google Shape;141;p19"/>
          <p:cNvSpPr/>
          <p:nvPr/>
        </p:nvSpPr>
        <p:spPr>
          <a:xfrm>
            <a:off x="258575" y="4066125"/>
            <a:ext cx="584700" cy="41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Expt</a:t>
            </a:r>
            <a:endParaRPr/>
          </a:p>
        </p:txBody>
      </p:sp>
      <p:sp>
        <p:nvSpPr>
          <p:cNvPr id="142" name="Google Shape;142;p19"/>
          <p:cNvSpPr/>
          <p:nvPr/>
        </p:nvSpPr>
        <p:spPr>
          <a:xfrm>
            <a:off x="410975" y="4218525"/>
            <a:ext cx="584700" cy="41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Expt</a:t>
            </a:r>
            <a:endParaRPr/>
          </a:p>
        </p:txBody>
      </p:sp>
      <p:sp>
        <p:nvSpPr>
          <p:cNvPr id="143" name="Google Shape;143;p19"/>
          <p:cNvSpPr/>
          <p:nvPr/>
        </p:nvSpPr>
        <p:spPr>
          <a:xfrm>
            <a:off x="563375" y="4370925"/>
            <a:ext cx="584700" cy="41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Expt</a:t>
            </a:r>
            <a:endParaRPr/>
          </a:p>
        </p:txBody>
      </p:sp>
      <p:cxnSp>
        <p:nvCxnSpPr>
          <p:cNvPr id="144" name="Google Shape;144;p19"/>
          <p:cNvCxnSpPr/>
          <p:nvPr/>
        </p:nvCxnSpPr>
        <p:spPr>
          <a:xfrm flipH="1" rot="10800000">
            <a:off x="1167425" y="4180925"/>
            <a:ext cx="616500" cy="55200"/>
          </a:xfrm>
          <a:prstGeom prst="straightConnector1">
            <a:avLst/>
          </a:prstGeom>
          <a:noFill/>
          <a:ln cap="flat" cmpd="sng" w="9525">
            <a:solidFill>
              <a:schemeClr val="dk2"/>
            </a:solidFill>
            <a:prstDash val="solid"/>
            <a:round/>
            <a:headEnd len="med" w="med" type="none"/>
            <a:tailEnd len="med" w="med" type="triangle"/>
          </a:ln>
        </p:spPr>
      </p:cxnSp>
      <p:sp>
        <p:nvSpPr>
          <p:cNvPr id="145" name="Google Shape;145;p19"/>
          <p:cNvSpPr/>
          <p:nvPr/>
        </p:nvSpPr>
        <p:spPr>
          <a:xfrm>
            <a:off x="-850" y="5154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9"/>
          <p:cNvSpPr/>
          <p:nvPr/>
        </p:nvSpPr>
        <p:spPr>
          <a:xfrm>
            <a:off x="151550" y="6678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9"/>
          <p:cNvSpPr/>
          <p:nvPr/>
        </p:nvSpPr>
        <p:spPr>
          <a:xfrm>
            <a:off x="303950" y="8202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9"/>
          <p:cNvSpPr/>
          <p:nvPr/>
        </p:nvSpPr>
        <p:spPr>
          <a:xfrm>
            <a:off x="456350" y="9726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9"/>
          <p:cNvSpPr/>
          <p:nvPr/>
        </p:nvSpPr>
        <p:spPr>
          <a:xfrm>
            <a:off x="608750" y="1125075"/>
            <a:ext cx="695400" cy="47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Comp</a:t>
            </a:r>
            <a:endParaRPr/>
          </a:p>
        </p:txBody>
      </p:sp>
      <p:cxnSp>
        <p:nvCxnSpPr>
          <p:cNvPr id="150" name="Google Shape;150;p19"/>
          <p:cNvCxnSpPr/>
          <p:nvPr/>
        </p:nvCxnSpPr>
        <p:spPr>
          <a:xfrm>
            <a:off x="1249300" y="956275"/>
            <a:ext cx="584700" cy="174000"/>
          </a:xfrm>
          <a:prstGeom prst="straightConnector1">
            <a:avLst/>
          </a:prstGeom>
          <a:noFill/>
          <a:ln cap="flat" cmpd="sng" w="9525">
            <a:solidFill>
              <a:schemeClr val="dk2"/>
            </a:solidFill>
            <a:prstDash val="solid"/>
            <a:round/>
            <a:headEnd len="med" w="med" type="none"/>
            <a:tailEnd len="med" w="med" type="triangle"/>
          </a:ln>
        </p:spPr>
      </p:cxnSp>
      <p:sp>
        <p:nvSpPr>
          <p:cNvPr id="151" name="Google Shape;151;p19"/>
          <p:cNvSpPr txBox="1"/>
          <p:nvPr/>
        </p:nvSpPr>
        <p:spPr>
          <a:xfrm>
            <a:off x="486575" y="149100"/>
            <a:ext cx="1003800" cy="4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Country D</a:t>
            </a:r>
            <a:endParaRPr/>
          </a:p>
        </p:txBody>
      </p:sp>
      <p:sp>
        <p:nvSpPr>
          <p:cNvPr id="152" name="Google Shape;152;p19"/>
          <p:cNvSpPr/>
          <p:nvPr/>
        </p:nvSpPr>
        <p:spPr>
          <a:xfrm>
            <a:off x="-2100" y="3540825"/>
            <a:ext cx="1501500" cy="1533300"/>
          </a:xfrm>
          <a:prstGeom prst="rect">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9"/>
          <p:cNvSpPr txBox="1"/>
          <p:nvPr/>
        </p:nvSpPr>
        <p:spPr>
          <a:xfrm>
            <a:off x="29375" y="3425700"/>
            <a:ext cx="1003800" cy="4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Country 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0"/>
          <p:cNvSpPr/>
          <p:nvPr/>
        </p:nvSpPr>
        <p:spPr>
          <a:xfrm>
            <a:off x="276600" y="576925"/>
            <a:ext cx="1335600" cy="5532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Orchestrator</a:t>
            </a:r>
            <a:endParaRPr/>
          </a:p>
        </p:txBody>
      </p:sp>
      <p:sp>
        <p:nvSpPr>
          <p:cNvPr id="159" name="Google Shape;159;p20"/>
          <p:cNvSpPr/>
          <p:nvPr/>
        </p:nvSpPr>
        <p:spPr>
          <a:xfrm>
            <a:off x="2034550" y="690400"/>
            <a:ext cx="498000" cy="292500"/>
          </a:xfrm>
          <a:prstGeom prst="mathEqual">
            <a:avLst>
              <a:gd fmla="val 23520" name="adj1"/>
              <a:gd fmla="val 1176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0" name="Google Shape;160;p20"/>
          <p:cNvPicPr preferRelativeResize="0"/>
          <p:nvPr/>
        </p:nvPicPr>
        <p:blipFill>
          <a:blip r:embed="rId3">
            <a:alphaModFix/>
          </a:blip>
          <a:stretch>
            <a:fillRect/>
          </a:stretch>
        </p:blipFill>
        <p:spPr>
          <a:xfrm>
            <a:off x="1722900" y="1130125"/>
            <a:ext cx="7061876" cy="3252399"/>
          </a:xfrm>
          <a:prstGeom prst="rect">
            <a:avLst/>
          </a:prstGeom>
          <a:noFill/>
          <a:ln>
            <a:noFill/>
          </a:ln>
        </p:spPr>
      </p:pic>
      <p:sp>
        <p:nvSpPr>
          <p:cNvPr id="161" name="Google Shape;161;p20"/>
          <p:cNvSpPr/>
          <p:nvPr/>
        </p:nvSpPr>
        <p:spPr>
          <a:xfrm>
            <a:off x="4378250" y="1130125"/>
            <a:ext cx="814200" cy="1153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0"/>
          <p:cNvSpPr/>
          <p:nvPr/>
        </p:nvSpPr>
        <p:spPr>
          <a:xfrm>
            <a:off x="8082150" y="2327425"/>
            <a:ext cx="603600" cy="644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are we?</a:t>
            </a:r>
            <a:endParaRPr/>
          </a:p>
        </p:txBody>
      </p:sp>
      <p:sp>
        <p:nvSpPr>
          <p:cNvPr id="168" name="Google Shape;168;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Have tested portal in Germany accessing data in Norway running jobs in Germany. Will next test access to data in Finland, Norway from Germany.</a:t>
            </a:r>
            <a:endParaRPr/>
          </a:p>
          <a:p>
            <a:pPr indent="-342900" lvl="0" marL="457200" rtl="0" algn="l">
              <a:spcBef>
                <a:spcPts val="0"/>
              </a:spcBef>
              <a:spcAft>
                <a:spcPts val="0"/>
              </a:spcAft>
              <a:buSzPts val="1800"/>
              <a:buChar char="●"/>
            </a:pPr>
            <a:r>
              <a:rPr lang="en"/>
              <a:t>Investigating the Workflow issue</a:t>
            </a:r>
            <a:endParaRPr/>
          </a:p>
          <a:p>
            <a:pPr indent="-317500" lvl="1" marL="914400" rtl="0" algn="l">
              <a:spcBef>
                <a:spcPts val="0"/>
              </a:spcBef>
              <a:spcAft>
                <a:spcPts val="0"/>
              </a:spcAft>
              <a:buSzPts val="1400"/>
              <a:buChar char="○"/>
            </a:pPr>
            <a:r>
              <a:rPr lang="en"/>
              <a:t>Common, abstract language necessary that can be instantiated as Galaxy etc workflows. </a:t>
            </a:r>
            <a:endParaRPr/>
          </a:p>
          <a:p>
            <a:pPr indent="-317500" lvl="1" marL="914400" rtl="0" algn="l">
              <a:spcBef>
                <a:spcPts val="0"/>
              </a:spcBef>
              <a:spcAft>
                <a:spcPts val="0"/>
              </a:spcAft>
              <a:buSzPts val="1400"/>
              <a:buChar char="○"/>
            </a:pPr>
            <a:r>
              <a:rPr lang="en"/>
              <a:t>PID for workflows and reference in Data management Plan (DMP). </a:t>
            </a:r>
            <a:endParaRPr/>
          </a:p>
          <a:p>
            <a:pPr indent="-342900" lvl="0" marL="457200" rtl="0" algn="l">
              <a:spcBef>
                <a:spcPts val="0"/>
              </a:spcBef>
              <a:spcAft>
                <a:spcPts val="0"/>
              </a:spcAft>
              <a:buSzPts val="1800"/>
              <a:buChar char="●"/>
            </a:pPr>
            <a:r>
              <a:rPr lang="en"/>
              <a:t>DMPs need to be ‘FAIR’</a:t>
            </a:r>
            <a:endParaRPr/>
          </a:p>
          <a:p>
            <a:pPr indent="-317500" lvl="1" marL="914400" rtl="0" algn="l">
              <a:spcBef>
                <a:spcPts val="0"/>
              </a:spcBef>
              <a:spcAft>
                <a:spcPts val="0"/>
              </a:spcAft>
              <a:buSzPts val="1400"/>
              <a:buChar char="○"/>
            </a:pPr>
            <a:r>
              <a:rPr lang="en"/>
              <a:t>Working on development of a template that helps researchers produce FAIR data.</a:t>
            </a:r>
            <a:endParaRPr/>
          </a:p>
          <a:p>
            <a:pPr indent="-342900" lvl="0" marL="457200" rtl="0" algn="l">
              <a:spcBef>
                <a:spcPts val="0"/>
              </a:spcBef>
              <a:spcAft>
                <a:spcPts val="0"/>
              </a:spcAft>
              <a:buSzPts val="1800"/>
              <a:buChar char="●"/>
            </a:pPr>
            <a:r>
              <a:rPr lang="en"/>
              <a:t>DMPs need to be machine-actionable (we want to maybe replay a workflow, deploy a service, make sure we can use these services, etc).</a:t>
            </a:r>
            <a:endParaRPr/>
          </a:p>
          <a:p>
            <a:pPr indent="-317500" lvl="1" marL="914400" rtl="0" algn="l">
              <a:spcBef>
                <a:spcPts val="0"/>
              </a:spcBef>
              <a:spcAft>
                <a:spcPts val="0"/>
              </a:spcAft>
              <a:buSzPts val="1400"/>
              <a:buChar char="○"/>
            </a:pPr>
            <a:r>
              <a:rPr lang="en"/>
              <a:t>Have been contributing to the Research Data Alliance machine actionable DMP working group.</a:t>
            </a:r>
            <a:endParaRPr/>
          </a:p>
          <a:p>
            <a:pPr indent="-317500" lvl="1" marL="914400" rtl="0" algn="l">
              <a:spcBef>
                <a:spcPts val="0"/>
              </a:spcBef>
              <a:spcAft>
                <a:spcPts val="0"/>
              </a:spcAft>
              <a:buSzPts val="1400"/>
              <a:buChar char="○"/>
            </a:pPr>
            <a:r>
              <a:rPr lang="en"/>
              <a:t>First version of DMP tool with rudimentary support for maDMP application profile. Next connect this to one or more services.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Sensitive Data across borders</a:t>
            </a:r>
            <a:endParaRPr/>
          </a:p>
        </p:txBody>
      </p:sp>
      <p:sp>
        <p:nvSpPr>
          <p:cNvPr id="174" name="Google Shape;174;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are the use-cases, what are the approaches to accomplish these use-cases. Collaboration with NEIC projects (pari). What from EOSC-Nordic  would be useful there?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