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80" r:id="rId2"/>
    <p:sldId id="1975" r:id="rId3"/>
    <p:sldId id="334" r:id="rId4"/>
    <p:sldId id="1976" r:id="rId5"/>
    <p:sldId id="1983" r:id="rId6"/>
    <p:sldId id="1984" r:id="rId7"/>
    <p:sldId id="1985" r:id="rId8"/>
    <p:sldId id="1986" r:id="rId9"/>
    <p:sldId id="1977" r:id="rId10"/>
    <p:sldId id="1978" r:id="rId11"/>
    <p:sldId id="1980" r:id="rId12"/>
    <p:sldId id="1981" r:id="rId13"/>
    <p:sldId id="1979" r:id="rId14"/>
    <p:sldId id="1982" r:id="rId15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C5C0"/>
    <a:srgbClr val="4EA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57"/>
    <p:restoredTop sz="94664"/>
  </p:normalViewPr>
  <p:slideViewPr>
    <p:cSldViewPr snapToGrid="0" snapToObjects="1">
      <p:cViewPr>
        <p:scale>
          <a:sx n="100" d="100"/>
          <a:sy n="100" d="100"/>
        </p:scale>
        <p:origin x="75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72A4C-B77B-4445-B25E-DCE4E8905A4D}" type="doc">
      <dgm:prSet loTypeId="urn:microsoft.com/office/officeart/2005/8/layout/arrow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7B9F12-FACA-2F47-A447-0821BFA92033}">
      <dgm:prSet phldrT="[Text]"/>
      <dgm:spPr/>
      <dgm:t>
        <a:bodyPr/>
        <a:lstStyle/>
        <a:p>
          <a:r>
            <a:rPr lang="en-US" dirty="0" smtClean="0"/>
            <a:t>Motivation</a:t>
          </a:r>
          <a:endParaRPr lang="en-US" dirty="0"/>
        </a:p>
      </dgm:t>
    </dgm:pt>
    <dgm:pt modelId="{4BFAFBFF-68D1-A04F-8564-42EE237DC164}" type="parTrans" cxnId="{11DF86A0-04DD-6741-BAE5-2CF930D856CB}">
      <dgm:prSet/>
      <dgm:spPr/>
      <dgm:t>
        <a:bodyPr/>
        <a:lstStyle/>
        <a:p>
          <a:endParaRPr lang="en-US"/>
        </a:p>
      </dgm:t>
    </dgm:pt>
    <dgm:pt modelId="{B190643F-5EB9-CF4F-A96F-03CACE5CEF45}" type="sibTrans" cxnId="{11DF86A0-04DD-6741-BAE5-2CF930D856CB}">
      <dgm:prSet/>
      <dgm:spPr/>
      <dgm:t>
        <a:bodyPr/>
        <a:lstStyle/>
        <a:p>
          <a:endParaRPr lang="en-US"/>
        </a:p>
      </dgm:t>
    </dgm:pt>
    <dgm:pt modelId="{FBE75B42-C981-5847-9131-47DFBFB2060F}">
      <dgm:prSet phldrT="[Text]"/>
      <dgm:spPr/>
      <dgm:t>
        <a:bodyPr/>
        <a:lstStyle/>
        <a:p>
          <a:r>
            <a:rPr lang="en-US" dirty="0" smtClean="0"/>
            <a:t>Ability</a:t>
          </a:r>
          <a:endParaRPr lang="en-US" dirty="0"/>
        </a:p>
      </dgm:t>
    </dgm:pt>
    <dgm:pt modelId="{9A11245D-977B-B043-BE0C-5CA958F1BCD4}" type="parTrans" cxnId="{6D81BE2D-7BEE-4E4F-A803-3F0BB3792418}">
      <dgm:prSet/>
      <dgm:spPr/>
      <dgm:t>
        <a:bodyPr/>
        <a:lstStyle/>
        <a:p>
          <a:endParaRPr lang="en-US"/>
        </a:p>
      </dgm:t>
    </dgm:pt>
    <dgm:pt modelId="{1F74E701-7056-0F47-BC8D-5C2292A750EF}" type="sibTrans" cxnId="{6D81BE2D-7BEE-4E4F-A803-3F0BB3792418}">
      <dgm:prSet/>
      <dgm:spPr/>
      <dgm:t>
        <a:bodyPr/>
        <a:lstStyle/>
        <a:p>
          <a:endParaRPr lang="en-US"/>
        </a:p>
      </dgm:t>
    </dgm:pt>
    <dgm:pt modelId="{5469F890-BB62-6E46-AB9A-CEC4CF8A9B7C}">
      <dgm:prSet phldrT="[Text]"/>
      <dgm:spPr/>
      <dgm:t>
        <a:bodyPr/>
        <a:lstStyle/>
        <a:p>
          <a:r>
            <a:rPr lang="en-US" dirty="0" smtClean="0"/>
            <a:t>Legal / mandate</a:t>
          </a:r>
          <a:endParaRPr lang="en-US" dirty="0"/>
        </a:p>
      </dgm:t>
    </dgm:pt>
    <dgm:pt modelId="{858ADC25-374F-674F-A71B-9374B90374B3}" type="parTrans" cxnId="{8DAB3BF9-D920-4943-A5FA-C52B7C631F5B}">
      <dgm:prSet/>
      <dgm:spPr/>
      <dgm:t>
        <a:bodyPr/>
        <a:lstStyle/>
        <a:p>
          <a:endParaRPr lang="en-US"/>
        </a:p>
      </dgm:t>
    </dgm:pt>
    <dgm:pt modelId="{D1A2ED26-B404-444D-B3AC-536043AD09C5}" type="sibTrans" cxnId="{8DAB3BF9-D920-4943-A5FA-C52B7C631F5B}">
      <dgm:prSet/>
      <dgm:spPr/>
      <dgm:t>
        <a:bodyPr/>
        <a:lstStyle/>
        <a:p>
          <a:endParaRPr lang="en-US"/>
        </a:p>
      </dgm:t>
    </dgm:pt>
    <dgm:pt modelId="{C7B22786-AB90-C045-B7F7-4828281E73B8}">
      <dgm:prSet phldrT="[Text]"/>
      <dgm:spPr/>
      <dgm:t>
        <a:bodyPr/>
        <a:lstStyle/>
        <a:p>
          <a:r>
            <a:rPr lang="en-US" dirty="0" smtClean="0"/>
            <a:t>Compensation</a:t>
          </a:r>
          <a:endParaRPr lang="en-US" dirty="0"/>
        </a:p>
      </dgm:t>
    </dgm:pt>
    <dgm:pt modelId="{4B6F38AC-0834-D04E-B7DF-BB5ED9243827}" type="parTrans" cxnId="{B706BB01-8DE9-B945-9943-4FCED9EEC2D1}">
      <dgm:prSet/>
      <dgm:spPr/>
      <dgm:t>
        <a:bodyPr/>
        <a:lstStyle/>
        <a:p>
          <a:endParaRPr lang="en-US"/>
        </a:p>
      </dgm:t>
    </dgm:pt>
    <dgm:pt modelId="{248F3A7A-5237-B14D-A327-A785F86851B9}" type="sibTrans" cxnId="{B706BB01-8DE9-B945-9943-4FCED9EEC2D1}">
      <dgm:prSet/>
      <dgm:spPr/>
      <dgm:t>
        <a:bodyPr/>
        <a:lstStyle/>
        <a:p>
          <a:endParaRPr lang="en-US"/>
        </a:p>
      </dgm:t>
    </dgm:pt>
    <dgm:pt modelId="{E9D2C3BA-A63C-C942-9178-3A02115C9BC6}">
      <dgm:prSet phldrT="[Text]"/>
      <dgm:spPr/>
      <dgm:t>
        <a:bodyPr/>
        <a:lstStyle/>
        <a:p>
          <a:r>
            <a:rPr lang="en-US" dirty="0" smtClean="0"/>
            <a:t>Sustainability</a:t>
          </a:r>
          <a:endParaRPr lang="en-US" dirty="0"/>
        </a:p>
      </dgm:t>
    </dgm:pt>
    <dgm:pt modelId="{B535C4E7-A027-FE40-8DA6-4B718B60CC83}" type="parTrans" cxnId="{D3BF1C75-B5AA-CA49-A86B-3C2EB776448E}">
      <dgm:prSet/>
      <dgm:spPr/>
      <dgm:t>
        <a:bodyPr/>
        <a:lstStyle/>
        <a:p>
          <a:endParaRPr lang="en-US"/>
        </a:p>
      </dgm:t>
    </dgm:pt>
    <dgm:pt modelId="{D26EC26F-71EB-1D48-BFE4-415A760E7DCB}" type="sibTrans" cxnId="{D3BF1C75-B5AA-CA49-A86B-3C2EB776448E}">
      <dgm:prSet/>
      <dgm:spPr/>
      <dgm:t>
        <a:bodyPr/>
        <a:lstStyle/>
        <a:p>
          <a:endParaRPr lang="en-US"/>
        </a:p>
      </dgm:t>
    </dgm:pt>
    <dgm:pt modelId="{13ED70CD-29FD-EE4E-9317-E9DA60BD650F}">
      <dgm:prSet phldrT="[Text]"/>
      <dgm:spPr/>
      <dgm:t>
        <a:bodyPr/>
        <a:lstStyle/>
        <a:p>
          <a:r>
            <a:rPr lang="en-US" dirty="0" smtClean="0"/>
            <a:t>Procedures</a:t>
          </a:r>
          <a:endParaRPr lang="en-US" dirty="0"/>
        </a:p>
      </dgm:t>
    </dgm:pt>
    <dgm:pt modelId="{15C996E6-AE57-9144-9FDA-2F297CD4D0A0}" type="parTrans" cxnId="{7AFABD2D-769C-B946-A160-347A021D8BA4}">
      <dgm:prSet/>
      <dgm:spPr/>
      <dgm:t>
        <a:bodyPr/>
        <a:lstStyle/>
        <a:p>
          <a:endParaRPr lang="en-US"/>
        </a:p>
      </dgm:t>
    </dgm:pt>
    <dgm:pt modelId="{8A552140-6AE8-E14C-9929-61FCAF49D95D}" type="sibTrans" cxnId="{7AFABD2D-769C-B946-A160-347A021D8BA4}">
      <dgm:prSet/>
      <dgm:spPr/>
      <dgm:t>
        <a:bodyPr/>
        <a:lstStyle/>
        <a:p>
          <a:endParaRPr lang="en-US"/>
        </a:p>
      </dgm:t>
    </dgm:pt>
    <dgm:pt modelId="{AD64898E-EFBD-1044-87BD-C6C9DFD8432C}" type="pres">
      <dgm:prSet presAssocID="{B8572A4C-B77B-4445-B25E-DCE4E8905A4D}" presName="diagram" presStyleCnt="0">
        <dgm:presLayoutVars>
          <dgm:dir/>
          <dgm:resizeHandles val="exact"/>
        </dgm:presLayoutVars>
      </dgm:prSet>
      <dgm:spPr/>
    </dgm:pt>
    <dgm:pt modelId="{213EFAFE-D7A1-AA46-9525-31AB0EAE8ABC}" type="pres">
      <dgm:prSet presAssocID="{EE7B9F12-FACA-2F47-A447-0821BFA9203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93C88-D61B-8E47-904E-DA6D5BCFA181}" type="pres">
      <dgm:prSet presAssocID="{FBE75B42-C981-5847-9131-47DFBFB2060F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AB3BF9-D920-4943-A5FA-C52B7C631F5B}" srcId="{FBE75B42-C981-5847-9131-47DFBFB2060F}" destId="{5469F890-BB62-6E46-AB9A-CEC4CF8A9B7C}" srcOrd="0" destOrd="0" parTransId="{858ADC25-374F-674F-A71B-9374B90374B3}" sibTransId="{D1A2ED26-B404-444D-B3AC-536043AD09C5}"/>
    <dgm:cxn modelId="{6D81BE2D-7BEE-4E4F-A803-3F0BB3792418}" srcId="{B8572A4C-B77B-4445-B25E-DCE4E8905A4D}" destId="{FBE75B42-C981-5847-9131-47DFBFB2060F}" srcOrd="1" destOrd="0" parTransId="{9A11245D-977B-B043-BE0C-5CA958F1BCD4}" sibTransId="{1F74E701-7056-0F47-BC8D-5C2292A750EF}"/>
    <dgm:cxn modelId="{B706BB01-8DE9-B945-9943-4FCED9EEC2D1}" srcId="{EE7B9F12-FACA-2F47-A447-0821BFA92033}" destId="{C7B22786-AB90-C045-B7F7-4828281E73B8}" srcOrd="0" destOrd="0" parTransId="{4B6F38AC-0834-D04E-B7DF-BB5ED9243827}" sibTransId="{248F3A7A-5237-B14D-A327-A785F86851B9}"/>
    <dgm:cxn modelId="{20FB6232-8849-1247-8CA3-585C40B1C92A}" type="presOf" srcId="{FBE75B42-C981-5847-9131-47DFBFB2060F}" destId="{F0D93C88-D61B-8E47-904E-DA6D5BCFA181}" srcOrd="0" destOrd="0" presId="urn:microsoft.com/office/officeart/2005/8/layout/arrow5"/>
    <dgm:cxn modelId="{8CD5D9DB-5E2D-A44E-BD88-192F8E9085C8}" type="presOf" srcId="{B8572A4C-B77B-4445-B25E-DCE4E8905A4D}" destId="{AD64898E-EFBD-1044-87BD-C6C9DFD8432C}" srcOrd="0" destOrd="0" presId="urn:microsoft.com/office/officeart/2005/8/layout/arrow5"/>
    <dgm:cxn modelId="{D3EB5694-DE43-5E41-84A0-8A2B30816D9C}" type="presOf" srcId="{E9D2C3BA-A63C-C942-9178-3A02115C9BC6}" destId="{213EFAFE-D7A1-AA46-9525-31AB0EAE8ABC}" srcOrd="0" destOrd="2" presId="urn:microsoft.com/office/officeart/2005/8/layout/arrow5"/>
    <dgm:cxn modelId="{D3BF1C75-B5AA-CA49-A86B-3C2EB776448E}" srcId="{EE7B9F12-FACA-2F47-A447-0821BFA92033}" destId="{E9D2C3BA-A63C-C942-9178-3A02115C9BC6}" srcOrd="1" destOrd="0" parTransId="{B535C4E7-A027-FE40-8DA6-4B718B60CC83}" sibTransId="{D26EC26F-71EB-1D48-BFE4-415A760E7DCB}"/>
    <dgm:cxn modelId="{11DF86A0-04DD-6741-BAE5-2CF930D856CB}" srcId="{B8572A4C-B77B-4445-B25E-DCE4E8905A4D}" destId="{EE7B9F12-FACA-2F47-A447-0821BFA92033}" srcOrd="0" destOrd="0" parTransId="{4BFAFBFF-68D1-A04F-8564-42EE237DC164}" sibTransId="{B190643F-5EB9-CF4F-A96F-03CACE5CEF45}"/>
    <dgm:cxn modelId="{86183B12-6BE9-8348-BE7B-ADE649372D5F}" type="presOf" srcId="{EE7B9F12-FACA-2F47-A447-0821BFA92033}" destId="{213EFAFE-D7A1-AA46-9525-31AB0EAE8ABC}" srcOrd="0" destOrd="0" presId="urn:microsoft.com/office/officeart/2005/8/layout/arrow5"/>
    <dgm:cxn modelId="{7AFABD2D-769C-B946-A160-347A021D8BA4}" srcId="{FBE75B42-C981-5847-9131-47DFBFB2060F}" destId="{13ED70CD-29FD-EE4E-9317-E9DA60BD650F}" srcOrd="1" destOrd="0" parTransId="{15C996E6-AE57-9144-9FDA-2F297CD4D0A0}" sibTransId="{8A552140-6AE8-E14C-9929-61FCAF49D95D}"/>
    <dgm:cxn modelId="{99519FC7-8804-5F4E-B36A-A91D5E3378C3}" type="presOf" srcId="{5469F890-BB62-6E46-AB9A-CEC4CF8A9B7C}" destId="{F0D93C88-D61B-8E47-904E-DA6D5BCFA181}" srcOrd="0" destOrd="1" presId="urn:microsoft.com/office/officeart/2005/8/layout/arrow5"/>
    <dgm:cxn modelId="{6F97FFCC-5ACE-1740-9687-0C52DA189BF4}" type="presOf" srcId="{13ED70CD-29FD-EE4E-9317-E9DA60BD650F}" destId="{F0D93C88-D61B-8E47-904E-DA6D5BCFA181}" srcOrd="0" destOrd="2" presId="urn:microsoft.com/office/officeart/2005/8/layout/arrow5"/>
    <dgm:cxn modelId="{EB799D4A-6E9C-9245-94E7-07615C754D15}" type="presOf" srcId="{C7B22786-AB90-C045-B7F7-4828281E73B8}" destId="{213EFAFE-D7A1-AA46-9525-31AB0EAE8ABC}" srcOrd="0" destOrd="1" presId="urn:microsoft.com/office/officeart/2005/8/layout/arrow5"/>
    <dgm:cxn modelId="{9D075009-F297-064E-807D-D08F081C202E}" type="presParOf" srcId="{AD64898E-EFBD-1044-87BD-C6C9DFD8432C}" destId="{213EFAFE-D7A1-AA46-9525-31AB0EAE8ABC}" srcOrd="0" destOrd="0" presId="urn:microsoft.com/office/officeart/2005/8/layout/arrow5"/>
    <dgm:cxn modelId="{06C6E2B3-BC48-FE43-9ACD-BF02CDE8B346}" type="presParOf" srcId="{AD64898E-EFBD-1044-87BD-C6C9DFD8432C}" destId="{F0D93C88-D61B-8E47-904E-DA6D5BCFA18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EFAFE-D7A1-AA46-9525-31AB0EAE8ABC}">
      <dsp:nvSpPr>
        <dsp:cNvPr id="0" name=""/>
        <dsp:cNvSpPr/>
      </dsp:nvSpPr>
      <dsp:spPr>
        <a:xfrm rot="16200000">
          <a:off x="1889" y="3"/>
          <a:ext cx="3073393" cy="307339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Motivation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Compensation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Sustainability</a:t>
          </a:r>
          <a:endParaRPr lang="en-US" sz="2000" kern="1200" dirty="0"/>
        </a:p>
      </dsp:txBody>
      <dsp:txXfrm rot="5400000">
        <a:off x="1889" y="768351"/>
        <a:ext cx="2535549" cy="1536697"/>
      </dsp:txXfrm>
    </dsp:sp>
    <dsp:sp modelId="{F0D93C88-D61B-8E47-904E-DA6D5BCFA181}">
      <dsp:nvSpPr>
        <dsp:cNvPr id="0" name=""/>
        <dsp:cNvSpPr/>
      </dsp:nvSpPr>
      <dsp:spPr>
        <a:xfrm rot="5400000">
          <a:off x="5852816" y="3"/>
          <a:ext cx="3073393" cy="307339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Ability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Legal / mandate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Procedures</a:t>
          </a:r>
          <a:endParaRPr lang="en-US" sz="2000" kern="1200" dirty="0"/>
        </a:p>
      </dsp:txBody>
      <dsp:txXfrm rot="-5400000">
        <a:off x="6390660" y="768351"/>
        <a:ext cx="2535549" cy="1536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9F68D-2BEE-7143-858A-C85875807A67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C548D-F318-134C-83F5-B460E0460CF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391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</a:t>
            </a:r>
            <a:r>
              <a:rPr lang="en-US" baseline="0" dirty="0" smtClean="0"/>
              <a:t> hypothesis – can we make </a:t>
            </a:r>
            <a:r>
              <a:rPr lang="en-US" baseline="0" dirty="0" err="1" smtClean="0"/>
              <a:t>eosc</a:t>
            </a:r>
            <a:r>
              <a:rPr lang="en-US" baseline="0" dirty="0" smtClean="0"/>
              <a:t> work faster in the Nordics?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C548D-F318-134C-83F5-B460E0460CF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7155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can “see”</a:t>
            </a:r>
            <a:r>
              <a:rPr lang="en-US" baseline="0" dirty="0" smtClean="0"/>
              <a:t> the services, can we actually use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C548D-F318-134C-83F5-B460E0460CF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58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go tomorrow to one</a:t>
            </a:r>
            <a:r>
              <a:rPr lang="en-US" baseline="0" dirty="0" smtClean="0"/>
              <a:t> of such services, you will find out it is not so easy to qualify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C548D-F318-134C-83F5-B460E0460CF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2787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84150a6dde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84150a6dde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 err="1" smtClean="0"/>
              <a:t>European</a:t>
            </a:r>
            <a:r>
              <a:rPr lang="et-EE" dirty="0" smtClean="0"/>
              <a:t> </a:t>
            </a:r>
            <a:r>
              <a:rPr lang="et-EE" dirty="0" err="1" smtClean="0"/>
              <a:t>Interoperability</a:t>
            </a:r>
            <a:r>
              <a:rPr lang="et-EE" dirty="0" smtClean="0"/>
              <a:t> </a:t>
            </a:r>
            <a:r>
              <a:rPr lang="et-EE" dirty="0" err="1" smtClean="0"/>
              <a:t>Framework</a:t>
            </a:r>
            <a:r>
              <a:rPr lang="et-EE" dirty="0" smtClean="0"/>
              <a:t> /</a:t>
            </a:r>
            <a:r>
              <a:rPr lang="et-EE" baseline="0" dirty="0" smtClean="0"/>
              <a:t> EOSC </a:t>
            </a:r>
            <a:r>
              <a:rPr lang="et-EE" baseline="0" dirty="0" err="1" smtClean="0"/>
              <a:t>Interoperability</a:t>
            </a:r>
            <a:r>
              <a:rPr lang="et-EE" baseline="0" dirty="0" smtClean="0"/>
              <a:t> </a:t>
            </a:r>
            <a:r>
              <a:rPr lang="et-EE" baseline="0" dirty="0" err="1" smtClean="0"/>
              <a:t>framework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4259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C548D-F318-134C-83F5-B460E0460CFB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497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BD57E9A-C695-384B-A76E-3077A4C60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40B04834-81C8-9E4C-A1A6-E99827025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5CF2FE74-C0ED-0F4F-9DFC-1483B0B4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EA5A52AB-15E0-784C-94D3-960E0B49E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636F3837-932A-F548-A97E-E2198B4F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55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A2D242D-03D0-2A4F-A269-0DD1AB02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B4DCE3CE-8D11-364F-ADD2-4F16CD0B8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C78C7719-4451-BB4E-BE30-E1101F15A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860B6C0E-3A0D-5647-A87C-6ED82D69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9727D366-54F7-BA4E-9628-119738EF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91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2F970A6-3612-8E4F-B75C-6B050F3A8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0EED1FE0-25CF-4F49-AA55-9E10CCD36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94C08D38-B477-6045-9DA4-0BB10DA1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9C0431E9-07E0-B746-94F0-2F291E83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419D01E1-5371-1646-87F0-FFDE079A7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27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A30FDF-B982-4941-A91C-3C67D978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B053CF72-E11C-5A46-871C-B9322E9AC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08224AB9-0D4B-E94B-8830-A0EDBC55D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E92E3EBF-2E39-B042-841A-370863CC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10EB6880-066F-0B4E-95EE-1EF43D31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A4E956C3-CE22-6A44-99E7-83DBD486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4861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8723244-60A2-8842-A46E-BA072FA0F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C04230C3-C3D4-7248-8085-5DDC3EC4A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927F34EC-145D-FD42-B25E-ECC9EFA79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BB45A072-9E29-7A49-88B8-EA62A4138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A3EF6278-66F8-9942-95B0-852375132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E5FD707A-A9F2-8646-97F8-488C9A05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6F4740C8-97F7-B54A-AC22-1460336F2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D55D2F63-1EED-B843-928F-BAD92853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85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73BF094-8967-B148-BCED-18D5B018F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BB43FD43-BB11-394C-81B9-E7CE9B0C1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3155A757-029B-784F-A63B-84B8F6F2F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B33ADCFC-A044-C144-83AF-F21730BC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623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B9514573-FF76-1448-AF7B-36AF834B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8FE8A7C4-8397-D747-B31D-3B9415FD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B5E15C06-07C4-0F4A-8320-447AE8EC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71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F275F7-89AE-0C49-B239-F4EC099DE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3361CC3-A850-3C4E-8CD3-E53AD08AE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286394EC-98E8-0B4B-AEA9-DD5CF560D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2C64D2E9-7CCF-B241-B31F-FB4CD2E9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D31831B1-0AA9-144E-936A-A809AECBD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7C689B08-D444-3C44-BE2C-2C50606A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268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F07703F-3FE9-904D-943A-D8635FFF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E5A76318-3B3C-4640-A5AA-0A6DD2CF2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4E43C5E8-C99A-0B41-8D84-CF93D89BC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9747B184-C3DA-7440-A22E-7985DAE6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674B131F-6421-5F49-B6A3-0004F945E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0D756548-6B00-C54A-91E6-E6974802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323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758D8A1-A94F-E14D-84A7-AA35517C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387AB09C-93D3-1D42-8401-457C9B605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6F52595F-1769-BE48-BDAF-4DD6F9EE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6760FF3C-C8A0-034D-A513-049A6EAD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7DC8CE62-BA01-9648-A3E6-AABA310C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05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6308A7B5-405E-CD41-80F5-03B87659A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E4188C09-FCC7-534B-B83F-E28DF5041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27F8317C-39C1-EB43-807E-45CAD62E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64FA59A4-A503-4445-AC1B-48C344E7D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A7E7532C-3A4C-624C-A69B-524E0C06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034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2"/>
          <a:stretch/>
        </p:blipFill>
        <p:spPr>
          <a:xfrm>
            <a:off x="0" y="0"/>
            <a:ext cx="12236781" cy="4985289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2738280"/>
            <a:ext cx="12236781" cy="4129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28251" y="6338702"/>
            <a:ext cx="448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EOSC-Nordic project has received funding from the European Union’s Horizon 2020 research and innovation </a:t>
            </a: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under grant agreement No </a:t>
            </a:r>
            <a:r>
              <a:rPr lang="is-IS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857652</a:t>
            </a:r>
            <a:endParaRPr lang="en-US" sz="10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061" y="6299661"/>
            <a:ext cx="1549667" cy="4230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2" y="3773822"/>
            <a:ext cx="2510179" cy="1347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4695983" y="3522357"/>
            <a:ext cx="6447911" cy="1850060"/>
          </a:xfrm>
        </p:spPr>
        <p:txBody>
          <a:bodyPr wrap="square" lIns="0" tIns="0" rIns="0" bIns="0" anchor="ctr" anchorCtr="0">
            <a:noAutofit/>
          </a:bodyPr>
          <a:lstStyle>
            <a:lvl1pPr algn="l">
              <a:defRPr sz="6000" b="1" i="0">
                <a:latin typeface="Gill Sans SemiBold" charset="0"/>
                <a:ea typeface="Gill Sans SemiBold" charset="0"/>
                <a:cs typeface="Gill Sans SemiBold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185138" y="3745095"/>
            <a:ext cx="0" cy="1319273"/>
          </a:xfrm>
          <a:prstGeom prst="line">
            <a:avLst/>
          </a:prstGeom>
          <a:ln>
            <a:solidFill>
              <a:schemeClr val="bg2">
                <a:lumMod val="75000"/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16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212F8445-5662-9748-89EB-18AC97843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E7D0F3BF-8471-E940-8F83-26E959F4D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73CCA3FF-BDE2-DD4E-AABB-E9983E7C33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73A31-9C88-794B-8409-7675EEEE351C}" type="datetimeFigureOut">
              <a:rPr lang="da-DK" smtClean="0"/>
              <a:t>24.09.2020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DFA91E21-A945-664B-9232-5F2681D29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C9041156-C1FB-AF43-BFC1-AFF88DB17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441C9-787F-9E49-BD77-9934EB7AD1A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043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4212" y="3979304"/>
            <a:ext cx="6915275" cy="185006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Breaking the glass </a:t>
            </a:r>
            <a:r>
              <a:rPr lang="en-US" sz="4000" dirty="0" smtClean="0"/>
              <a:t>wall:</a:t>
            </a:r>
            <a:br>
              <a:rPr lang="en-US" sz="4000" dirty="0" smtClean="0"/>
            </a:br>
            <a:r>
              <a:rPr lang="en-US" sz="4000" dirty="0" smtClean="0"/>
              <a:t>delivering </a:t>
            </a:r>
            <a:r>
              <a:rPr lang="en-US" sz="4000" dirty="0"/>
              <a:t>Nordic and Baltic </a:t>
            </a:r>
            <a:r>
              <a:rPr lang="en-US" sz="4000" dirty="0" smtClean="0"/>
              <a:t>research services </a:t>
            </a:r>
            <a:r>
              <a:rPr lang="en-US" sz="4000" dirty="0"/>
              <a:t>across the </a:t>
            </a:r>
            <a:r>
              <a:rPr lang="en-US" sz="4000" dirty="0" smtClean="0"/>
              <a:t>border</a:t>
            </a:r>
            <a:br>
              <a:rPr lang="en-US" sz="40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1800" dirty="0" smtClean="0"/>
              <a:t>Ilja </a:t>
            </a:r>
            <a:r>
              <a:rPr lang="en-US" sz="1800" dirty="0" err="1" smtClean="0"/>
              <a:t>Livenson</a:t>
            </a:r>
            <a:r>
              <a:rPr lang="en-US" sz="1800" dirty="0" smtClean="0"/>
              <a:t>, </a:t>
            </a:r>
            <a:r>
              <a:rPr lang="en-US" sz="1800" dirty="0"/>
              <a:t>EOSC-Nordic Open Symposium</a:t>
            </a:r>
            <a:br>
              <a:rPr lang="en-US" sz="1800" dirty="0"/>
            </a:br>
            <a:r>
              <a:rPr lang="en-US" sz="1800" dirty="0"/>
              <a:t>25 September 2020</a:t>
            </a:r>
            <a:r>
              <a:rPr lang="en-US" sz="1800" b="0" dirty="0"/>
              <a:t/>
            </a:r>
            <a:br>
              <a:rPr lang="en-US" sz="1800" b="0" dirty="0"/>
            </a:b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01740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DD295F-663C-0B44-A900-A2B543756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79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373710" y="5959393"/>
            <a:ext cx="16396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1000" i="1" dirty="0">
                <a:solidFill>
                  <a:prstClr val="black"/>
                </a:solidFill>
              </a:rPr>
              <a:t>By Taller345 - </a:t>
            </a:r>
            <a:r>
              <a:rPr lang="fr-CA" sz="1000" i="1" dirty="0" err="1">
                <a:solidFill>
                  <a:prstClr val="black"/>
                </a:solidFill>
              </a:rPr>
              <a:t>Own</a:t>
            </a:r>
            <a:r>
              <a:rPr lang="fr-CA" sz="1000" i="1" dirty="0">
                <a:solidFill>
                  <a:prstClr val="black"/>
                </a:solidFill>
              </a:rPr>
              <a:t> </a:t>
            </a:r>
            <a:r>
              <a:rPr lang="fr-CA" sz="1000" i="1" dirty="0" err="1">
                <a:solidFill>
                  <a:prstClr val="black"/>
                </a:solidFill>
              </a:rPr>
              <a:t>work</a:t>
            </a:r>
            <a:r>
              <a:rPr lang="fr-CA" sz="1000" i="1" dirty="0">
                <a:solidFill>
                  <a:prstClr val="black"/>
                </a:solidFill>
              </a:rPr>
              <a:t>, CC BY-SA 4.0, https://</a:t>
            </a:r>
            <a:r>
              <a:rPr lang="fr-CA" sz="1000" i="1" dirty="0" err="1">
                <a:solidFill>
                  <a:prstClr val="black"/>
                </a:solidFill>
              </a:rPr>
              <a:t>commons.wikimedia.org</a:t>
            </a:r>
            <a:r>
              <a:rPr lang="fr-CA" sz="1000" i="1" dirty="0">
                <a:solidFill>
                  <a:prstClr val="black"/>
                </a:solidFill>
              </a:rPr>
              <a:t>/w/</a:t>
            </a:r>
            <a:r>
              <a:rPr lang="fr-CA" sz="1000" i="1" dirty="0" err="1">
                <a:solidFill>
                  <a:prstClr val="black"/>
                </a:solidFill>
              </a:rPr>
              <a:t>index.php?curid</a:t>
            </a:r>
            <a:r>
              <a:rPr lang="fr-CA" sz="1000" i="1" dirty="0">
                <a:solidFill>
                  <a:prstClr val="black"/>
                </a:solidFill>
              </a:rPr>
              <a:t>=63245736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58385" y="2459504"/>
            <a:ext cx="518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  <a:latin typeface="Gill Sans" charset="0"/>
                <a:ea typeface="Gill Sans" charset="0"/>
                <a:cs typeface="Gill Sans" charset="0"/>
              </a:rPr>
              <a:t>Nordic/Baltic region is a</a:t>
            </a:r>
          </a:p>
          <a:p>
            <a:r>
              <a:rPr lang="en-GB" sz="2400" b="1" dirty="0" smtClean="0">
                <a:solidFill>
                  <a:prstClr val="black"/>
                </a:solidFill>
                <a:latin typeface="Gill Sans" charset="0"/>
                <a:ea typeface="Gill Sans" charset="0"/>
                <a:cs typeface="Gill Sans" charset="0"/>
              </a:rPr>
              <a:t>small region of relatively</a:t>
            </a:r>
          </a:p>
          <a:p>
            <a:r>
              <a:rPr lang="en-GB" sz="2400" b="1" dirty="0" smtClean="0">
                <a:solidFill>
                  <a:prstClr val="black"/>
                </a:solidFill>
                <a:latin typeface="Gill Sans" charset="0"/>
                <a:ea typeface="Gill Sans" charset="0"/>
                <a:cs typeface="Gill Sans" charset="0"/>
              </a:rPr>
              <a:t>similar c</a:t>
            </a:r>
            <a:r>
              <a:rPr lang="en-GB" sz="2400" b="1" dirty="0" smtClean="0">
                <a:solidFill>
                  <a:prstClr val="black"/>
                </a:solidFill>
                <a:latin typeface="Gill Sans" charset="0"/>
                <a:ea typeface="Gill Sans" charset="0"/>
                <a:cs typeface="Gill Sans" charset="0"/>
              </a:rPr>
              <a:t>ountries.</a:t>
            </a:r>
          </a:p>
          <a:p>
            <a:endParaRPr lang="en-GB" sz="2400" b="1" dirty="0" smtClean="0">
              <a:solidFill>
                <a:prstClr val="black"/>
              </a:solidFill>
              <a:latin typeface="Gill Sans" charset="0"/>
              <a:ea typeface="Gill Sans" charset="0"/>
              <a:cs typeface="Gill Sans" charset="0"/>
            </a:endParaRPr>
          </a:p>
          <a:p>
            <a:r>
              <a:rPr lang="en-GB" sz="2400" b="1" dirty="0" smtClean="0">
                <a:solidFill>
                  <a:prstClr val="black"/>
                </a:solidFill>
                <a:latin typeface="Gill Sans" charset="0"/>
                <a:ea typeface="Gill Sans" charset="0"/>
                <a:cs typeface="Gill Sans" charset="0"/>
              </a:rPr>
              <a:t>Can we make EOSC work?</a:t>
            </a:r>
            <a:endParaRPr lang="en-GB" sz="2400" b="1" dirty="0">
              <a:solidFill>
                <a:prstClr val="black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40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first round of service discovery</a:t>
            </a:r>
            <a:endParaRPr lang="en-US" dirty="0"/>
          </a:p>
        </p:txBody>
      </p:sp>
      <p:pic>
        <p:nvPicPr>
          <p:cNvPr id="1026" name="Picture 2" descr="https://lh3.googleusercontent.com/iSDla-N02D9WW_g6j5sLPf6btoG45GlJd4kOg0VPfOBIVlOQdwOo1YSA1vOkpDJYkFutlfL0OIRWIZamNTZFaTl7-vromDbCNJyNFf9BSKvGoUpr37ilEC4MocLheO9accvdmb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1485900"/>
            <a:ext cx="9740900" cy="522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39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management from EOSC perspective</a:t>
            </a:r>
            <a:endParaRPr lang="en-US" dirty="0"/>
          </a:p>
        </p:txBody>
      </p:sp>
      <p:pic>
        <p:nvPicPr>
          <p:cNvPr id="3074" name="Picture 2" descr="https://lh6.googleusercontent.com/KZg9FdZnCeRw7Pir1EZk9IYvuuXw-u2J30NGY4eHi987Kot3RrY7-hkQA9Js-bWtMEMnN423reepd4CJWO9Bz_ioDOlxZKvudxLJbTw0gFhMYxutVUDx0aa5_tyEyUOMSJ58s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803400"/>
            <a:ext cx="9322688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0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are services aware of FAIR?</a:t>
            </a:r>
            <a:endParaRPr lang="en-US" dirty="0"/>
          </a:p>
        </p:txBody>
      </p:sp>
      <p:pic>
        <p:nvPicPr>
          <p:cNvPr id="4098" name="Picture 2" descr="https://lh4.googleusercontent.com/wuzl_RNvYHKfxy5sGIyRzgIxm-EhGleat6N_KqHKboJRxE_Nfcm60vCf9OMoBIWuqporKvG3Qk10w3SSl8NQ9_Gvm1ElnxZH_uwo4mfR3NOtqVrPV65GISzYNRpZa1eCsJEEMX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866900"/>
            <a:ext cx="3581400" cy="468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9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and legal aspects of services differ</a:t>
            </a:r>
            <a:endParaRPr lang="en-US" dirty="0"/>
          </a:p>
        </p:txBody>
      </p:sp>
      <p:pic>
        <p:nvPicPr>
          <p:cNvPr id="5122" name="Picture 2" descr="https://lh5.googleusercontent.com/-abWjB-uDGSgt5AnFKbuApgfCzfQIJvYSlKHYcd3DoYMKowHfrnKz4fCCoLr_AyOPb1vCjQYEbd9CSHkTHyXLOSTN6YwlI2FDJ5NUO2fJXIgG3c-2oCvCHYJi5wAKXsfd16Uxv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1816099"/>
            <a:ext cx="5461000" cy="489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77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“So how can I access the service?”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EU research community manager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example, each country has an HPC service</a:t>
            </a:r>
            <a:endParaRPr lang="en-US" dirty="0"/>
          </a:p>
        </p:txBody>
      </p:sp>
      <p:pic>
        <p:nvPicPr>
          <p:cNvPr id="2052" name="Picture 4" descr="https://lh4.googleusercontent.com/Gi3kezfNaDsKLDPlMTb5V05XLFKS5wSLZi1YK_7iM65WNaHNAYekpjYoCAJIBHA2zrh-NHFNoykQedRcHkQ8HhU7zckxKJx8g2TLoqeWFv-mowtEEjfHhEEExCRGAQL5llswV9xt9Y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690688"/>
            <a:ext cx="8737600" cy="471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50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Crucial components for providing services across the border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29208764"/>
              </p:ext>
            </p:extLst>
          </p:nvPr>
        </p:nvGraphicFramePr>
        <p:xfrm>
          <a:off x="1447800" y="2108201"/>
          <a:ext cx="8928100" cy="307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47800" y="5599114"/>
            <a:ext cx="8928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How can we achieve it?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1851" y="3094833"/>
            <a:ext cx="1999998" cy="153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3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LUMI is a pan-European </a:t>
            </a:r>
            <a:r>
              <a:rPr lang="en-US" dirty="0"/>
              <a:t>pre-</a:t>
            </a:r>
            <a:r>
              <a:rPr lang="en-US" dirty="0" err="1"/>
              <a:t>exascale</a:t>
            </a:r>
            <a:r>
              <a:rPr lang="en-US" dirty="0"/>
              <a:t> </a:t>
            </a:r>
            <a:r>
              <a:rPr lang="en-US" dirty="0" smtClean="0"/>
              <a:t>supercomputer, part of </a:t>
            </a:r>
            <a:r>
              <a:rPr lang="en-US" dirty="0" err="1" smtClean="0"/>
              <a:t>EuroHPC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LUMI countries are </a:t>
            </a:r>
            <a:r>
              <a:rPr lang="en-US" u="sng" dirty="0" smtClean="0"/>
              <a:t>Finland</a:t>
            </a:r>
            <a:r>
              <a:rPr lang="en-US" dirty="0" smtClean="0"/>
              <a:t>, Belgium, Czech Republic, </a:t>
            </a:r>
            <a:r>
              <a:rPr lang="en-US" u="sng" dirty="0" smtClean="0"/>
              <a:t>Denmark</a:t>
            </a:r>
            <a:r>
              <a:rPr lang="en-US" dirty="0" smtClean="0"/>
              <a:t>, </a:t>
            </a:r>
            <a:r>
              <a:rPr lang="en-US" u="sng" dirty="0" smtClean="0"/>
              <a:t>Estonia</a:t>
            </a:r>
            <a:r>
              <a:rPr lang="en-US" dirty="0" smtClean="0"/>
              <a:t>, </a:t>
            </a:r>
            <a:r>
              <a:rPr lang="en-US" u="sng" dirty="0" smtClean="0"/>
              <a:t>Iceland</a:t>
            </a:r>
            <a:r>
              <a:rPr lang="en-US" dirty="0" smtClean="0"/>
              <a:t>, </a:t>
            </a:r>
            <a:r>
              <a:rPr lang="en-US" u="sng" dirty="0" smtClean="0"/>
              <a:t>Norway</a:t>
            </a:r>
            <a:r>
              <a:rPr lang="en-US" dirty="0" smtClean="0"/>
              <a:t>, Poland, </a:t>
            </a:r>
            <a:r>
              <a:rPr lang="en-US" u="sng" dirty="0" smtClean="0"/>
              <a:t>Sweden</a:t>
            </a:r>
            <a:r>
              <a:rPr lang="en-US" dirty="0" smtClean="0"/>
              <a:t>, and Switzerland.</a:t>
            </a:r>
          </a:p>
          <a:p>
            <a:endParaRPr lang="en-US" dirty="0"/>
          </a:p>
          <a:p>
            <a:r>
              <a:rPr lang="en-US" dirty="0" smtClean="0"/>
              <a:t>Co-funding model where </a:t>
            </a:r>
            <a:r>
              <a:rPr lang="en-US" b="1" dirty="0" smtClean="0"/>
              <a:t>consortium members </a:t>
            </a:r>
            <a:r>
              <a:rPr lang="en-US" dirty="0" smtClean="0"/>
              <a:t>agree on </a:t>
            </a:r>
            <a:r>
              <a:rPr lang="en-US" b="1" dirty="0" smtClean="0"/>
              <a:t>common principles </a:t>
            </a:r>
            <a:r>
              <a:rPr lang="en-US" dirty="0" smtClean="0"/>
              <a:t>of service offering and delivery.</a:t>
            </a:r>
          </a:p>
          <a:p>
            <a:endParaRPr lang="en-US" dirty="0"/>
          </a:p>
          <a:p>
            <a:r>
              <a:rPr lang="en-US" b="1" dirty="0" smtClean="0"/>
              <a:t>Motivation: pooling of resources</a:t>
            </a:r>
          </a:p>
          <a:p>
            <a:r>
              <a:rPr lang="en-US" b="1" dirty="0" smtClean="0"/>
              <a:t>Benefit: strong motivation for using the co-funded service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100" y="672306"/>
            <a:ext cx="24257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EOSC 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EOSC Service complies with EOSC </a:t>
            </a:r>
            <a:r>
              <a:rPr lang="en-US" b="1" dirty="0" smtClean="0"/>
              <a:t>Rules of Participation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EOSC </a:t>
            </a:r>
            <a:r>
              <a:rPr lang="en-US" dirty="0"/>
              <a:t>Service </a:t>
            </a:r>
            <a:r>
              <a:rPr lang="en-US" dirty="0" smtClean="0"/>
              <a:t>follows </a:t>
            </a:r>
            <a:r>
              <a:rPr lang="en-US" b="1" dirty="0" smtClean="0"/>
              <a:t>EOSC Architecture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Motivation: EOSC Sustainability model</a:t>
            </a:r>
            <a:endParaRPr lang="en-US" b="1" dirty="0"/>
          </a:p>
          <a:p>
            <a:r>
              <a:rPr lang="en-US" b="1" dirty="0" smtClean="0"/>
              <a:t>Benefit: Scalable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080" y="311151"/>
            <a:ext cx="3169720" cy="11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27"/>
          <p:cNvGrpSpPr/>
          <p:nvPr/>
        </p:nvGrpSpPr>
        <p:grpSpPr>
          <a:xfrm>
            <a:off x="3325667" y="668433"/>
            <a:ext cx="1335200" cy="5647200"/>
            <a:chOff x="1960850" y="501325"/>
            <a:chExt cx="1001400" cy="4235400"/>
          </a:xfrm>
        </p:grpSpPr>
        <p:sp>
          <p:nvSpPr>
            <p:cNvPr id="325" name="Google Shape;325;p27"/>
            <p:cNvSpPr/>
            <p:nvPr/>
          </p:nvSpPr>
          <p:spPr>
            <a:xfrm>
              <a:off x="2054150" y="501325"/>
              <a:ext cx="832200" cy="4235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6" name="Google Shape;326;p27"/>
            <p:cNvSpPr txBox="1"/>
            <p:nvPr/>
          </p:nvSpPr>
          <p:spPr>
            <a:xfrm>
              <a:off x="1960850" y="543750"/>
              <a:ext cx="1001400" cy="57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" sz="1600" dirty="0"/>
                <a:t>Resource provider</a:t>
              </a:r>
              <a:endParaRPr sz="1600" dirty="0"/>
            </a:p>
          </p:txBody>
        </p:sp>
      </p:grpSp>
      <p:grpSp>
        <p:nvGrpSpPr>
          <p:cNvPr id="327" name="Google Shape;327;p27"/>
          <p:cNvGrpSpPr/>
          <p:nvPr/>
        </p:nvGrpSpPr>
        <p:grpSpPr>
          <a:xfrm>
            <a:off x="4920600" y="668433"/>
            <a:ext cx="1335200" cy="5647200"/>
            <a:chOff x="1960850" y="501325"/>
            <a:chExt cx="1001400" cy="4235400"/>
          </a:xfrm>
        </p:grpSpPr>
        <p:sp>
          <p:nvSpPr>
            <p:cNvPr id="328" name="Google Shape;328;p27"/>
            <p:cNvSpPr/>
            <p:nvPr/>
          </p:nvSpPr>
          <p:spPr>
            <a:xfrm>
              <a:off x="2054150" y="501325"/>
              <a:ext cx="832200" cy="4235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9" name="Google Shape;329;p27"/>
            <p:cNvSpPr txBox="1"/>
            <p:nvPr/>
          </p:nvSpPr>
          <p:spPr>
            <a:xfrm>
              <a:off x="1960850" y="543750"/>
              <a:ext cx="1001400" cy="57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" sz="1600"/>
                <a:t>Resource provider</a:t>
              </a:r>
              <a:endParaRPr sz="1600"/>
            </a:p>
          </p:txBody>
        </p:sp>
      </p:grpSp>
      <p:grpSp>
        <p:nvGrpSpPr>
          <p:cNvPr id="330" name="Google Shape;330;p27"/>
          <p:cNvGrpSpPr/>
          <p:nvPr/>
        </p:nvGrpSpPr>
        <p:grpSpPr>
          <a:xfrm>
            <a:off x="6504733" y="668433"/>
            <a:ext cx="1335200" cy="5647200"/>
            <a:chOff x="1960850" y="501325"/>
            <a:chExt cx="1001400" cy="4235400"/>
          </a:xfrm>
        </p:grpSpPr>
        <p:sp>
          <p:nvSpPr>
            <p:cNvPr id="331" name="Google Shape;331;p27"/>
            <p:cNvSpPr/>
            <p:nvPr/>
          </p:nvSpPr>
          <p:spPr>
            <a:xfrm>
              <a:off x="2054150" y="501325"/>
              <a:ext cx="832200" cy="4235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2" name="Google Shape;332;p27"/>
            <p:cNvSpPr txBox="1"/>
            <p:nvPr/>
          </p:nvSpPr>
          <p:spPr>
            <a:xfrm>
              <a:off x="1960850" y="543750"/>
              <a:ext cx="1001400" cy="57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" sz="1600"/>
                <a:t>Resource provider</a:t>
              </a:r>
              <a:endParaRPr sz="1600"/>
            </a:p>
          </p:txBody>
        </p:sp>
      </p:grpSp>
      <p:grpSp>
        <p:nvGrpSpPr>
          <p:cNvPr id="333" name="Google Shape;333;p27"/>
          <p:cNvGrpSpPr/>
          <p:nvPr/>
        </p:nvGrpSpPr>
        <p:grpSpPr>
          <a:xfrm>
            <a:off x="8156233" y="668433"/>
            <a:ext cx="1335200" cy="5647200"/>
            <a:chOff x="1960850" y="501325"/>
            <a:chExt cx="1001400" cy="4235400"/>
          </a:xfrm>
        </p:grpSpPr>
        <p:sp>
          <p:nvSpPr>
            <p:cNvPr id="334" name="Google Shape;334;p27"/>
            <p:cNvSpPr/>
            <p:nvPr/>
          </p:nvSpPr>
          <p:spPr>
            <a:xfrm>
              <a:off x="2054150" y="501325"/>
              <a:ext cx="832200" cy="4235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5" name="Google Shape;335;p27"/>
            <p:cNvSpPr txBox="1"/>
            <p:nvPr/>
          </p:nvSpPr>
          <p:spPr>
            <a:xfrm>
              <a:off x="1960850" y="543750"/>
              <a:ext cx="1001400" cy="57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" sz="1600"/>
                <a:t>Resource provider</a:t>
              </a:r>
              <a:endParaRPr sz="1600"/>
            </a:p>
          </p:txBody>
        </p:sp>
      </p:grpSp>
      <p:grpSp>
        <p:nvGrpSpPr>
          <p:cNvPr id="336" name="Google Shape;336;p27"/>
          <p:cNvGrpSpPr/>
          <p:nvPr/>
        </p:nvGrpSpPr>
        <p:grpSpPr>
          <a:xfrm>
            <a:off x="9769500" y="668433"/>
            <a:ext cx="1335200" cy="5647200"/>
            <a:chOff x="1960850" y="501325"/>
            <a:chExt cx="1001400" cy="4235400"/>
          </a:xfrm>
        </p:grpSpPr>
        <p:sp>
          <p:nvSpPr>
            <p:cNvPr id="337" name="Google Shape;337;p27"/>
            <p:cNvSpPr/>
            <p:nvPr/>
          </p:nvSpPr>
          <p:spPr>
            <a:xfrm>
              <a:off x="2054150" y="501325"/>
              <a:ext cx="832200" cy="4235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8" name="Google Shape;338;p27"/>
            <p:cNvSpPr txBox="1"/>
            <p:nvPr/>
          </p:nvSpPr>
          <p:spPr>
            <a:xfrm>
              <a:off x="1960850" y="543750"/>
              <a:ext cx="1001400" cy="57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" sz="1600"/>
                <a:t>Resource provider</a:t>
              </a:r>
              <a:endParaRPr sz="1600"/>
            </a:p>
          </p:txBody>
        </p:sp>
      </p:grpSp>
      <p:sp>
        <p:nvSpPr>
          <p:cNvPr id="339" name="Google Shape;339;p27"/>
          <p:cNvSpPr/>
          <p:nvPr/>
        </p:nvSpPr>
        <p:spPr>
          <a:xfrm>
            <a:off x="476033" y="1599367"/>
            <a:ext cx="11005600" cy="9520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40" name="Google Shape;340;p27"/>
          <p:cNvSpPr/>
          <p:nvPr/>
        </p:nvSpPr>
        <p:spPr>
          <a:xfrm>
            <a:off x="476033" y="2851400"/>
            <a:ext cx="11031200" cy="952000"/>
          </a:xfrm>
          <a:prstGeom prst="roundRect">
            <a:avLst>
              <a:gd name="adj" fmla="val 16667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41" name="Google Shape;341;p27"/>
          <p:cNvSpPr/>
          <p:nvPr/>
        </p:nvSpPr>
        <p:spPr>
          <a:xfrm>
            <a:off x="476167" y="4103433"/>
            <a:ext cx="11031200" cy="952000"/>
          </a:xfrm>
          <a:prstGeom prst="roundRect">
            <a:avLst>
              <a:gd name="adj" fmla="val 16667"/>
            </a:avLst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42" name="Google Shape;342;p27"/>
          <p:cNvSpPr/>
          <p:nvPr/>
        </p:nvSpPr>
        <p:spPr>
          <a:xfrm>
            <a:off x="476167" y="5355467"/>
            <a:ext cx="11031200" cy="952000"/>
          </a:xfrm>
          <a:prstGeom prst="roundRect">
            <a:avLst>
              <a:gd name="adj" fmla="val 16667"/>
            </a:avLst>
          </a:prstGeom>
          <a:solidFill>
            <a:srgbClr val="E099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43" name="Google Shape;3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60867" y="543230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60867" y="4180267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60867" y="2928233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60867" y="167620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273367" y="543230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273367" y="4180267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273367" y="167620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9509760" y="5432267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9509760" y="4180233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9509760" y="292608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868216" y="2928200"/>
            <a:ext cx="259733" cy="79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868216" y="1676167"/>
            <a:ext cx="259733" cy="79832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7"/>
          <p:cNvSpPr/>
          <p:nvPr/>
        </p:nvSpPr>
        <p:spPr>
          <a:xfrm>
            <a:off x="6645851" y="668433"/>
            <a:ext cx="1109600" cy="564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56" name="Google Shape;356;p27"/>
          <p:cNvSpPr/>
          <p:nvPr/>
        </p:nvSpPr>
        <p:spPr>
          <a:xfrm>
            <a:off x="8284851" y="668433"/>
            <a:ext cx="1109600" cy="564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57" name="Google Shape;357;p27"/>
          <p:cNvSpPr/>
          <p:nvPr/>
        </p:nvSpPr>
        <p:spPr>
          <a:xfrm>
            <a:off x="9882284" y="668433"/>
            <a:ext cx="1109600" cy="564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58" name="Google Shape;358;p27"/>
          <p:cNvSpPr/>
          <p:nvPr/>
        </p:nvSpPr>
        <p:spPr>
          <a:xfrm>
            <a:off x="5042167" y="668433"/>
            <a:ext cx="1109600" cy="564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59" name="Google Shape;359;p27"/>
          <p:cNvSpPr/>
          <p:nvPr/>
        </p:nvSpPr>
        <p:spPr>
          <a:xfrm>
            <a:off x="3429700" y="668433"/>
            <a:ext cx="1109600" cy="564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60" name="Google Shape;360;p27"/>
          <p:cNvSpPr/>
          <p:nvPr/>
        </p:nvSpPr>
        <p:spPr>
          <a:xfrm rot="767">
            <a:off x="5517041" y="2911416"/>
            <a:ext cx="1792400" cy="792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/>
              <a:t>Agreements</a:t>
            </a:r>
            <a:endParaRPr sz="1467"/>
          </a:p>
        </p:txBody>
      </p:sp>
      <p:sp>
        <p:nvSpPr>
          <p:cNvPr id="361" name="Google Shape;361;p27"/>
          <p:cNvSpPr/>
          <p:nvPr/>
        </p:nvSpPr>
        <p:spPr>
          <a:xfrm>
            <a:off x="3900133" y="5443100"/>
            <a:ext cx="1792800" cy="792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/>
              <a:t>API, Standards</a:t>
            </a:r>
            <a:endParaRPr sz="1467"/>
          </a:p>
        </p:txBody>
      </p:sp>
      <p:pic>
        <p:nvPicPr>
          <p:cNvPr id="362" name="Google Shape;3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868216" y="5432333"/>
            <a:ext cx="259733" cy="79832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7"/>
          <p:cNvSpPr/>
          <p:nvPr/>
        </p:nvSpPr>
        <p:spPr>
          <a:xfrm>
            <a:off x="8702267" y="1715167"/>
            <a:ext cx="1792400" cy="792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/>
              <a:t>Agreements</a:t>
            </a:r>
            <a:endParaRPr sz="1467"/>
          </a:p>
        </p:txBody>
      </p:sp>
      <p:sp>
        <p:nvSpPr>
          <p:cNvPr id="364" name="Google Shape;364;p27"/>
          <p:cNvSpPr/>
          <p:nvPr/>
        </p:nvSpPr>
        <p:spPr>
          <a:xfrm>
            <a:off x="7121833" y="4180100"/>
            <a:ext cx="1792800" cy="798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/>
              <a:t>Ontologies, Crosswalks</a:t>
            </a:r>
            <a:endParaRPr sz="1467"/>
          </a:p>
        </p:txBody>
      </p:sp>
      <p:pic>
        <p:nvPicPr>
          <p:cNvPr id="365" name="Google Shape;3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600" y="2925067"/>
            <a:ext cx="838200" cy="804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167" y="1685217"/>
            <a:ext cx="865632" cy="780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518" y="4192067"/>
            <a:ext cx="624231" cy="780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400" y="5457017"/>
            <a:ext cx="858317" cy="78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7"/>
          <p:cNvSpPr txBox="1"/>
          <p:nvPr/>
        </p:nvSpPr>
        <p:spPr>
          <a:xfrm>
            <a:off x="1481800" y="1599367"/>
            <a:ext cx="2302260" cy="9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 b="1" dirty="0">
                <a:solidFill>
                  <a:srgbClr val="FFFFFF"/>
                </a:solidFill>
              </a:rPr>
              <a:t>Legal</a:t>
            </a:r>
            <a:endParaRPr sz="2400" b="1" dirty="0">
              <a:solidFill>
                <a:srgbClr val="FFFFFF"/>
              </a:solidFill>
            </a:endParaRPr>
          </a:p>
          <a:p>
            <a:r>
              <a:rPr lang="en" sz="2400" b="1" dirty="0">
                <a:solidFill>
                  <a:srgbClr val="FFFFFF"/>
                </a:solidFill>
              </a:rPr>
              <a:t>Interoperability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370" name="Google Shape;370;p27"/>
          <p:cNvSpPr txBox="1"/>
          <p:nvPr/>
        </p:nvSpPr>
        <p:spPr>
          <a:xfrm>
            <a:off x="1481799" y="2851400"/>
            <a:ext cx="2302259" cy="9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 b="1" dirty="0" err="1">
                <a:solidFill>
                  <a:srgbClr val="FFFFFF"/>
                </a:solidFill>
              </a:rPr>
              <a:t>Organisational</a:t>
            </a:r>
            <a:endParaRPr sz="2400" b="1" dirty="0">
              <a:solidFill>
                <a:srgbClr val="FFFFFF"/>
              </a:solidFill>
            </a:endParaRPr>
          </a:p>
          <a:p>
            <a:r>
              <a:rPr lang="en" sz="2400" b="1" dirty="0">
                <a:solidFill>
                  <a:srgbClr val="FFFFFF"/>
                </a:solidFill>
              </a:rPr>
              <a:t>Interoperability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371" name="Google Shape;371;p27"/>
          <p:cNvSpPr txBox="1"/>
          <p:nvPr/>
        </p:nvSpPr>
        <p:spPr>
          <a:xfrm>
            <a:off x="1481799" y="4103433"/>
            <a:ext cx="2418333" cy="9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 b="1" dirty="0">
                <a:solidFill>
                  <a:srgbClr val="FFFFFF"/>
                </a:solidFill>
              </a:rPr>
              <a:t>Semantic</a:t>
            </a:r>
            <a:endParaRPr sz="2400" b="1" dirty="0">
              <a:solidFill>
                <a:srgbClr val="FFFFFF"/>
              </a:solidFill>
            </a:endParaRPr>
          </a:p>
          <a:p>
            <a:r>
              <a:rPr lang="en" sz="2400" b="1" dirty="0">
                <a:solidFill>
                  <a:srgbClr val="FFFFFF"/>
                </a:solidFill>
              </a:rPr>
              <a:t>Interoperability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372" name="Google Shape;372;p27"/>
          <p:cNvSpPr txBox="1"/>
          <p:nvPr/>
        </p:nvSpPr>
        <p:spPr>
          <a:xfrm>
            <a:off x="1481799" y="5355467"/>
            <a:ext cx="2265649" cy="9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 b="1" dirty="0">
                <a:solidFill>
                  <a:srgbClr val="FFFFFF"/>
                </a:solidFill>
              </a:rPr>
              <a:t>Technical</a:t>
            </a:r>
            <a:endParaRPr sz="2400" b="1" dirty="0">
              <a:solidFill>
                <a:srgbClr val="FFFFFF"/>
              </a:solidFill>
            </a:endParaRPr>
          </a:p>
          <a:p>
            <a:r>
              <a:rPr lang="en" sz="2400" b="1" dirty="0">
                <a:solidFill>
                  <a:srgbClr val="FFFFFF"/>
                </a:solidFill>
              </a:rPr>
              <a:t>Interoperability</a:t>
            </a:r>
            <a:endParaRPr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EOSC to succeed</a:t>
            </a:r>
            <a:br>
              <a:rPr lang="en-US" dirty="0" smtClean="0"/>
            </a:br>
            <a:r>
              <a:rPr lang="en-US" dirty="0" smtClean="0"/>
              <a:t>we need to break the walls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97" y="1825625"/>
            <a:ext cx="5423005" cy="4351338"/>
          </a:xfrm>
        </p:spPr>
      </p:pic>
    </p:spTree>
    <p:extLst>
      <p:ext uri="{BB962C8B-B14F-4D97-AF65-F5344CB8AC3E}">
        <p14:creationId xmlns:p14="http://schemas.microsoft.com/office/powerpoint/2010/main" val="664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13065</TotalTime>
  <Words>220</Words>
  <Application>Microsoft Macintosh PowerPoint</Application>
  <PresentationFormat>Widescreen</PresentationFormat>
  <Paragraphs>60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Calibri Light</vt:lpstr>
      <vt:lpstr>Gill Sans</vt:lpstr>
      <vt:lpstr>Gill Sans SemiBold</vt:lpstr>
      <vt:lpstr>Arial</vt:lpstr>
      <vt:lpstr>Office-tema</vt:lpstr>
      <vt:lpstr>Breaking the glass wall: delivering Nordic and Baltic research services across the border  Ilja Livenson, EOSC-Nordic Open Symposium 25 September 2020 </vt:lpstr>
      <vt:lpstr>PowerPoint Presentation</vt:lpstr>
      <vt:lpstr>PowerPoint Presentation</vt:lpstr>
      <vt:lpstr>Results of the first round of service discovery</vt:lpstr>
      <vt:lpstr>Service management from EOSC perspective</vt:lpstr>
      <vt:lpstr>How much are services aware of FAIR?</vt:lpstr>
      <vt:lpstr>Access and legal aspects of services differ</vt:lpstr>
      <vt:lpstr>“So how can I access the service?”</vt:lpstr>
      <vt:lpstr>For example, each country has an HPC service</vt:lpstr>
      <vt:lpstr>Crucial components for providing services across the border</vt:lpstr>
      <vt:lpstr>LUMI model</vt:lpstr>
      <vt:lpstr>EOSC Service model</vt:lpstr>
      <vt:lpstr>PowerPoint Presentation</vt:lpstr>
      <vt:lpstr>For EOSC to succeed we need to break the walls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Iben Julie Schmidt</dc:creator>
  <cp:lastModifiedBy>ilja@kbfi.ee</cp:lastModifiedBy>
  <cp:revision>127</cp:revision>
  <cp:lastPrinted>2019-03-07T13:40:14Z</cp:lastPrinted>
  <dcterms:created xsi:type="dcterms:W3CDTF">2018-10-31T12:55:23Z</dcterms:created>
  <dcterms:modified xsi:type="dcterms:W3CDTF">2020-09-25T08:38:06Z</dcterms:modified>
</cp:coreProperties>
</file>